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1"/>
  </p:notesMasterIdLst>
  <p:handoutMasterIdLst>
    <p:handoutMasterId r:id="rId52"/>
  </p:handoutMasterIdLst>
  <p:sldIdLst>
    <p:sldId id="330" r:id="rId2"/>
    <p:sldId id="351" r:id="rId3"/>
    <p:sldId id="261" r:id="rId4"/>
    <p:sldId id="353" r:id="rId5"/>
    <p:sldId id="359" r:id="rId6"/>
    <p:sldId id="360" r:id="rId7"/>
    <p:sldId id="302" r:id="rId8"/>
    <p:sldId id="352" r:id="rId9"/>
    <p:sldId id="361" r:id="rId10"/>
    <p:sldId id="366" r:id="rId11"/>
    <p:sldId id="362" r:id="rId12"/>
    <p:sldId id="363" r:id="rId13"/>
    <p:sldId id="364" r:id="rId14"/>
    <p:sldId id="365" r:id="rId15"/>
    <p:sldId id="367" r:id="rId16"/>
    <p:sldId id="355" r:id="rId17"/>
    <p:sldId id="368" r:id="rId18"/>
    <p:sldId id="369" r:id="rId19"/>
    <p:sldId id="370" r:id="rId20"/>
    <p:sldId id="371" r:id="rId21"/>
    <p:sldId id="372" r:id="rId22"/>
    <p:sldId id="373" r:id="rId23"/>
    <p:sldId id="375" r:id="rId24"/>
    <p:sldId id="379" r:id="rId25"/>
    <p:sldId id="377" r:id="rId26"/>
    <p:sldId id="408" r:id="rId27"/>
    <p:sldId id="409" r:id="rId28"/>
    <p:sldId id="380" r:id="rId29"/>
    <p:sldId id="312" r:id="rId30"/>
    <p:sldId id="382" r:id="rId31"/>
    <p:sldId id="383" r:id="rId32"/>
    <p:sldId id="389" r:id="rId33"/>
    <p:sldId id="384" r:id="rId34"/>
    <p:sldId id="391" r:id="rId35"/>
    <p:sldId id="385" r:id="rId36"/>
    <p:sldId id="393" r:id="rId37"/>
    <p:sldId id="394" r:id="rId38"/>
    <p:sldId id="395" r:id="rId39"/>
    <p:sldId id="407" r:id="rId40"/>
    <p:sldId id="386" r:id="rId41"/>
    <p:sldId id="396" r:id="rId42"/>
    <p:sldId id="387" r:id="rId43"/>
    <p:sldId id="398" r:id="rId44"/>
    <p:sldId id="406" r:id="rId45"/>
    <p:sldId id="388" r:id="rId46"/>
    <p:sldId id="402" r:id="rId47"/>
    <p:sldId id="403" r:id="rId48"/>
    <p:sldId id="405" r:id="rId49"/>
    <p:sldId id="356" r:id="rId50"/>
  </p:sldIdLst>
  <p:sldSz cx="12192000" cy="6858000"/>
  <p:notesSz cx="7104063" cy="10234613"/>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989998"/>
    <a:srgbClr val="D7A8A3"/>
    <a:srgbClr val="CAE9EC"/>
    <a:srgbClr val="DC7B4A"/>
    <a:srgbClr val="767171"/>
    <a:srgbClr val="F2F2F2"/>
    <a:srgbClr val="7B6F66"/>
    <a:srgbClr val="A78669"/>
    <a:srgbClr val="59565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浅色样式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F2DE63D5-997A-4646-A377-4702673A728D}" styleName="浅色样式 2 - 强调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16DA210-FB5B-4158-B5E0-FEB733F419BA}" styleName="浅色样式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15" autoAdjust="0"/>
    <p:restoredTop sz="94660"/>
  </p:normalViewPr>
  <p:slideViewPr>
    <p:cSldViewPr snapToGrid="0">
      <p:cViewPr varScale="1">
        <p:scale>
          <a:sx n="69" d="100"/>
          <a:sy n="69" d="100"/>
        </p:scale>
        <p:origin x="594"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s>
</file>

<file path=ppt/charts/_rels/chart1.xml.rels><?xml version="1.0" encoding="UTF-8" standalone="yes"?>
<Relationships xmlns="http://schemas.openxmlformats.org/package/2006/relationships"><Relationship Id="rId3" Type="http://schemas.openxmlformats.org/officeDocument/2006/relationships/oleObject" Target="file:///C:\Users\John\Desktop\&#38656;&#27714;&#20998;&#26512;&#20219;&#21153;&#35780;&#23457;&#34920;.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John\Desktop\&#38656;&#27714;&#20998;&#26512;&#20219;&#21153;&#35780;&#23457;&#34920;.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John\Desktop\&#38656;&#27714;&#20998;&#26512;&#20219;&#21153;&#35780;&#23457;&#34920;.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Users\John\Desktop\&#38656;&#27714;&#20998;&#26512;&#20219;&#21153;&#35780;&#23457;&#34920;.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C:\Users\John\Desktop\&#38656;&#27714;&#20998;&#26512;&#20219;&#21153;&#35780;&#23457;&#34920;.xlsx" TargetMode="External"/><Relationship Id="rId2" Type="http://schemas.microsoft.com/office/2011/relationships/chartColorStyle" Target="colors5.xml"/><Relationship Id="rId1" Type="http://schemas.microsoft.com/office/2011/relationships/chartStyle" Target="style5.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radarChart>
        <c:radarStyle val="marker"/>
        <c:varyColors val="0"/>
        <c:ser>
          <c:idx val="0"/>
          <c:order val="0"/>
          <c:tx>
            <c:v>徐哲远</c:v>
          </c:tx>
          <c:spPr>
            <a:ln w="28575" cap="rnd">
              <a:solidFill>
                <a:schemeClr val="accent1"/>
              </a:solidFill>
              <a:round/>
            </a:ln>
            <a:effectLst/>
          </c:spPr>
          <c:marker>
            <c:symbol val="none"/>
          </c:marker>
          <c:cat>
            <c:strRef>
              <c:f>Sheet1!$J$4:$N$4</c:f>
              <c:strCache>
                <c:ptCount val="5"/>
                <c:pt idx="0">
                  <c:v>工作质量</c:v>
                </c:pt>
                <c:pt idx="1">
                  <c:v>工作量</c:v>
                </c:pt>
                <c:pt idx="2">
                  <c:v>参与程度</c:v>
                </c:pt>
                <c:pt idx="3">
                  <c:v>工作规范</c:v>
                </c:pt>
                <c:pt idx="4">
                  <c:v>工作态度</c:v>
                </c:pt>
              </c:strCache>
            </c:strRef>
          </c:cat>
          <c:val>
            <c:numRef>
              <c:f>Sheet1!$J$5:$N$5</c:f>
              <c:numCache>
                <c:formatCode>General</c:formatCode>
                <c:ptCount val="5"/>
                <c:pt idx="0">
                  <c:v>20</c:v>
                </c:pt>
                <c:pt idx="1">
                  <c:v>20</c:v>
                </c:pt>
                <c:pt idx="2">
                  <c:v>20</c:v>
                </c:pt>
                <c:pt idx="3">
                  <c:v>19</c:v>
                </c:pt>
                <c:pt idx="4">
                  <c:v>19.5</c:v>
                </c:pt>
              </c:numCache>
            </c:numRef>
          </c:val>
          <c:extLst>
            <c:ext xmlns:c16="http://schemas.microsoft.com/office/drawing/2014/chart" uri="{C3380CC4-5D6E-409C-BE32-E72D297353CC}">
              <c16:uniqueId val="{00000000-D163-4A6D-BB44-CA4BF3B2B39B}"/>
            </c:ext>
          </c:extLst>
        </c:ser>
        <c:ser>
          <c:idx val="1"/>
          <c:order val="1"/>
          <c:tx>
            <c:v>平均分</c:v>
          </c:tx>
          <c:spPr>
            <a:ln w="28575" cap="rnd">
              <a:solidFill>
                <a:schemeClr val="accent2"/>
              </a:solidFill>
              <a:round/>
            </a:ln>
            <a:effectLst/>
          </c:spPr>
          <c:marker>
            <c:symbol val="none"/>
          </c:marker>
          <c:cat>
            <c:strRef>
              <c:f>Sheet1!$J$4:$N$4</c:f>
              <c:strCache>
                <c:ptCount val="5"/>
                <c:pt idx="0">
                  <c:v>工作质量</c:v>
                </c:pt>
                <c:pt idx="1">
                  <c:v>工作量</c:v>
                </c:pt>
                <c:pt idx="2">
                  <c:v>参与程度</c:v>
                </c:pt>
                <c:pt idx="3">
                  <c:v>工作规范</c:v>
                </c:pt>
                <c:pt idx="4">
                  <c:v>工作态度</c:v>
                </c:pt>
              </c:strCache>
            </c:strRef>
          </c:cat>
          <c:val>
            <c:numRef>
              <c:f>Sheet1!$J$10:$N$10</c:f>
              <c:numCache>
                <c:formatCode>General</c:formatCode>
                <c:ptCount val="5"/>
                <c:pt idx="0">
                  <c:v>18.5</c:v>
                </c:pt>
                <c:pt idx="1">
                  <c:v>18.5</c:v>
                </c:pt>
                <c:pt idx="2">
                  <c:v>18.8</c:v>
                </c:pt>
                <c:pt idx="3">
                  <c:v>18.7</c:v>
                </c:pt>
                <c:pt idx="4">
                  <c:v>18.100000000000001</c:v>
                </c:pt>
              </c:numCache>
            </c:numRef>
          </c:val>
          <c:extLst>
            <c:ext xmlns:c16="http://schemas.microsoft.com/office/drawing/2014/chart" uri="{C3380CC4-5D6E-409C-BE32-E72D297353CC}">
              <c16:uniqueId val="{00000001-D163-4A6D-BB44-CA4BF3B2B39B}"/>
            </c:ext>
          </c:extLst>
        </c:ser>
        <c:dLbls>
          <c:showLegendKey val="0"/>
          <c:showVal val="0"/>
          <c:showCatName val="0"/>
          <c:showSerName val="0"/>
          <c:showPercent val="0"/>
          <c:showBubbleSize val="0"/>
        </c:dLbls>
        <c:axId val="623968328"/>
        <c:axId val="623971608"/>
      </c:radarChart>
      <c:catAx>
        <c:axId val="62396832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623971608"/>
        <c:crosses val="autoZero"/>
        <c:auto val="1"/>
        <c:lblAlgn val="ctr"/>
        <c:lblOffset val="100"/>
        <c:noMultiLvlLbl val="0"/>
      </c:catAx>
      <c:valAx>
        <c:axId val="623971608"/>
        <c:scaling>
          <c:orientation val="minMax"/>
          <c:min val="1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623968328"/>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radarChart>
        <c:radarStyle val="marker"/>
        <c:varyColors val="0"/>
        <c:ser>
          <c:idx val="0"/>
          <c:order val="0"/>
          <c:tx>
            <c:v>沈启航</c:v>
          </c:tx>
          <c:spPr>
            <a:ln w="28575" cap="rnd">
              <a:solidFill>
                <a:schemeClr val="accent1"/>
              </a:solidFill>
              <a:round/>
            </a:ln>
            <a:effectLst/>
          </c:spPr>
          <c:marker>
            <c:symbol val="none"/>
          </c:marker>
          <c:cat>
            <c:strRef>
              <c:f>Sheet1!$J$4:$N$4</c:f>
              <c:strCache>
                <c:ptCount val="5"/>
                <c:pt idx="0">
                  <c:v>工作质量</c:v>
                </c:pt>
                <c:pt idx="1">
                  <c:v>工作量</c:v>
                </c:pt>
                <c:pt idx="2">
                  <c:v>参与程度</c:v>
                </c:pt>
                <c:pt idx="3">
                  <c:v>工作规范</c:v>
                </c:pt>
                <c:pt idx="4">
                  <c:v>工作态度</c:v>
                </c:pt>
              </c:strCache>
            </c:strRef>
          </c:cat>
          <c:val>
            <c:numRef>
              <c:f>Sheet1!$J$6:$N$6</c:f>
              <c:numCache>
                <c:formatCode>General</c:formatCode>
                <c:ptCount val="5"/>
                <c:pt idx="0">
                  <c:v>20</c:v>
                </c:pt>
                <c:pt idx="1">
                  <c:v>19</c:v>
                </c:pt>
                <c:pt idx="2">
                  <c:v>20</c:v>
                </c:pt>
                <c:pt idx="3">
                  <c:v>19</c:v>
                </c:pt>
                <c:pt idx="4">
                  <c:v>19</c:v>
                </c:pt>
              </c:numCache>
            </c:numRef>
          </c:val>
          <c:extLst>
            <c:ext xmlns:c16="http://schemas.microsoft.com/office/drawing/2014/chart" uri="{C3380CC4-5D6E-409C-BE32-E72D297353CC}">
              <c16:uniqueId val="{00000000-9073-479B-AC50-B61337F09C0C}"/>
            </c:ext>
          </c:extLst>
        </c:ser>
        <c:ser>
          <c:idx val="1"/>
          <c:order val="1"/>
          <c:tx>
            <c:v>平均分</c:v>
          </c:tx>
          <c:spPr>
            <a:ln w="28575" cap="rnd">
              <a:solidFill>
                <a:schemeClr val="accent2"/>
              </a:solidFill>
              <a:round/>
            </a:ln>
            <a:effectLst/>
          </c:spPr>
          <c:marker>
            <c:symbol val="none"/>
          </c:marker>
          <c:cat>
            <c:strRef>
              <c:f>Sheet1!$J$4:$N$4</c:f>
              <c:strCache>
                <c:ptCount val="5"/>
                <c:pt idx="0">
                  <c:v>工作质量</c:v>
                </c:pt>
                <c:pt idx="1">
                  <c:v>工作量</c:v>
                </c:pt>
                <c:pt idx="2">
                  <c:v>参与程度</c:v>
                </c:pt>
                <c:pt idx="3">
                  <c:v>工作规范</c:v>
                </c:pt>
                <c:pt idx="4">
                  <c:v>工作态度</c:v>
                </c:pt>
              </c:strCache>
            </c:strRef>
          </c:cat>
          <c:val>
            <c:numRef>
              <c:f>Sheet1!$J$10:$N$10</c:f>
              <c:numCache>
                <c:formatCode>General</c:formatCode>
                <c:ptCount val="5"/>
                <c:pt idx="0">
                  <c:v>18.5</c:v>
                </c:pt>
                <c:pt idx="1">
                  <c:v>18.5</c:v>
                </c:pt>
                <c:pt idx="2">
                  <c:v>18.8</c:v>
                </c:pt>
                <c:pt idx="3">
                  <c:v>18.7</c:v>
                </c:pt>
                <c:pt idx="4">
                  <c:v>18.100000000000001</c:v>
                </c:pt>
              </c:numCache>
            </c:numRef>
          </c:val>
          <c:extLst>
            <c:ext xmlns:c16="http://schemas.microsoft.com/office/drawing/2014/chart" uri="{C3380CC4-5D6E-409C-BE32-E72D297353CC}">
              <c16:uniqueId val="{00000001-9073-479B-AC50-B61337F09C0C}"/>
            </c:ext>
          </c:extLst>
        </c:ser>
        <c:dLbls>
          <c:showLegendKey val="0"/>
          <c:showVal val="0"/>
          <c:showCatName val="0"/>
          <c:showSerName val="0"/>
          <c:showPercent val="0"/>
          <c:showBubbleSize val="0"/>
        </c:dLbls>
        <c:axId val="623969968"/>
        <c:axId val="623970952"/>
      </c:radarChart>
      <c:catAx>
        <c:axId val="62396996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623970952"/>
        <c:crosses val="autoZero"/>
        <c:auto val="1"/>
        <c:lblAlgn val="ctr"/>
        <c:lblOffset val="100"/>
        <c:noMultiLvlLbl val="0"/>
      </c:catAx>
      <c:valAx>
        <c:axId val="623970952"/>
        <c:scaling>
          <c:orientation val="minMax"/>
          <c:min val="10"/>
        </c:scaling>
        <c:delete val="0"/>
        <c:axPos val="l"/>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623969968"/>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radarChart>
        <c:radarStyle val="marker"/>
        <c:varyColors val="0"/>
        <c:ser>
          <c:idx val="0"/>
          <c:order val="0"/>
          <c:tx>
            <c:v>叶柏成</c:v>
          </c:tx>
          <c:spPr>
            <a:ln w="28575" cap="rnd">
              <a:solidFill>
                <a:schemeClr val="accent1"/>
              </a:solidFill>
              <a:round/>
            </a:ln>
            <a:effectLst/>
          </c:spPr>
          <c:marker>
            <c:symbol val="none"/>
          </c:marker>
          <c:cat>
            <c:strRef>
              <c:f>Sheet1!$J$4:$N$4</c:f>
              <c:strCache>
                <c:ptCount val="5"/>
                <c:pt idx="0">
                  <c:v>工作质量</c:v>
                </c:pt>
                <c:pt idx="1">
                  <c:v>工作量</c:v>
                </c:pt>
                <c:pt idx="2">
                  <c:v>参与程度</c:v>
                </c:pt>
                <c:pt idx="3">
                  <c:v>工作规范</c:v>
                </c:pt>
                <c:pt idx="4">
                  <c:v>工作态度</c:v>
                </c:pt>
              </c:strCache>
            </c:strRef>
          </c:cat>
          <c:val>
            <c:numRef>
              <c:f>Sheet1!$J$7:$N$7</c:f>
              <c:numCache>
                <c:formatCode>General</c:formatCode>
                <c:ptCount val="5"/>
                <c:pt idx="0">
                  <c:v>20</c:v>
                </c:pt>
                <c:pt idx="1">
                  <c:v>19</c:v>
                </c:pt>
                <c:pt idx="2">
                  <c:v>19.5</c:v>
                </c:pt>
                <c:pt idx="3">
                  <c:v>18.5</c:v>
                </c:pt>
                <c:pt idx="4">
                  <c:v>19.5</c:v>
                </c:pt>
              </c:numCache>
            </c:numRef>
          </c:val>
          <c:extLst>
            <c:ext xmlns:c16="http://schemas.microsoft.com/office/drawing/2014/chart" uri="{C3380CC4-5D6E-409C-BE32-E72D297353CC}">
              <c16:uniqueId val="{00000000-7512-4191-BEE8-64C5E3D86CD2}"/>
            </c:ext>
          </c:extLst>
        </c:ser>
        <c:ser>
          <c:idx val="1"/>
          <c:order val="1"/>
          <c:tx>
            <c:v>平均分</c:v>
          </c:tx>
          <c:spPr>
            <a:ln w="28575" cap="rnd">
              <a:solidFill>
                <a:schemeClr val="accent2"/>
              </a:solidFill>
              <a:round/>
            </a:ln>
            <a:effectLst/>
          </c:spPr>
          <c:marker>
            <c:symbol val="none"/>
          </c:marker>
          <c:cat>
            <c:strRef>
              <c:f>Sheet1!$J$4:$N$4</c:f>
              <c:strCache>
                <c:ptCount val="5"/>
                <c:pt idx="0">
                  <c:v>工作质量</c:v>
                </c:pt>
                <c:pt idx="1">
                  <c:v>工作量</c:v>
                </c:pt>
                <c:pt idx="2">
                  <c:v>参与程度</c:v>
                </c:pt>
                <c:pt idx="3">
                  <c:v>工作规范</c:v>
                </c:pt>
                <c:pt idx="4">
                  <c:v>工作态度</c:v>
                </c:pt>
              </c:strCache>
            </c:strRef>
          </c:cat>
          <c:val>
            <c:numRef>
              <c:f>Sheet1!$J$10:$N$10</c:f>
              <c:numCache>
                <c:formatCode>General</c:formatCode>
                <c:ptCount val="5"/>
                <c:pt idx="0">
                  <c:v>18.5</c:v>
                </c:pt>
                <c:pt idx="1">
                  <c:v>18.5</c:v>
                </c:pt>
                <c:pt idx="2">
                  <c:v>18.8</c:v>
                </c:pt>
                <c:pt idx="3">
                  <c:v>18.7</c:v>
                </c:pt>
                <c:pt idx="4">
                  <c:v>18.100000000000001</c:v>
                </c:pt>
              </c:numCache>
            </c:numRef>
          </c:val>
          <c:extLst>
            <c:ext xmlns:c16="http://schemas.microsoft.com/office/drawing/2014/chart" uri="{C3380CC4-5D6E-409C-BE32-E72D297353CC}">
              <c16:uniqueId val="{00000001-7512-4191-BEE8-64C5E3D86CD2}"/>
            </c:ext>
          </c:extLst>
        </c:ser>
        <c:dLbls>
          <c:showLegendKey val="0"/>
          <c:showVal val="0"/>
          <c:showCatName val="0"/>
          <c:showSerName val="0"/>
          <c:showPercent val="0"/>
          <c:showBubbleSize val="0"/>
        </c:dLbls>
        <c:axId val="535504936"/>
        <c:axId val="535505264"/>
      </c:radarChart>
      <c:catAx>
        <c:axId val="53550493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535505264"/>
        <c:crosses val="autoZero"/>
        <c:auto val="1"/>
        <c:lblAlgn val="ctr"/>
        <c:lblOffset val="100"/>
        <c:noMultiLvlLbl val="0"/>
      </c:catAx>
      <c:valAx>
        <c:axId val="535505264"/>
        <c:scaling>
          <c:orientation val="minMax"/>
          <c:min val="1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535504936"/>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radarChart>
        <c:radarStyle val="marker"/>
        <c:varyColors val="0"/>
        <c:ser>
          <c:idx val="0"/>
          <c:order val="0"/>
          <c:tx>
            <c:v>杨以恒</c:v>
          </c:tx>
          <c:spPr>
            <a:ln w="28575" cap="rnd">
              <a:solidFill>
                <a:schemeClr val="accent1"/>
              </a:solidFill>
              <a:round/>
            </a:ln>
            <a:effectLst/>
          </c:spPr>
          <c:marker>
            <c:symbol val="none"/>
          </c:marker>
          <c:cat>
            <c:strRef>
              <c:f>Sheet1!$J$4:$N$4</c:f>
              <c:strCache>
                <c:ptCount val="5"/>
                <c:pt idx="0">
                  <c:v>工作质量</c:v>
                </c:pt>
                <c:pt idx="1">
                  <c:v>工作量</c:v>
                </c:pt>
                <c:pt idx="2">
                  <c:v>参与程度</c:v>
                </c:pt>
                <c:pt idx="3">
                  <c:v>工作规范</c:v>
                </c:pt>
                <c:pt idx="4">
                  <c:v>工作态度</c:v>
                </c:pt>
              </c:strCache>
            </c:strRef>
          </c:cat>
          <c:val>
            <c:numRef>
              <c:f>Sheet1!$J$8:$N$8</c:f>
              <c:numCache>
                <c:formatCode>General</c:formatCode>
                <c:ptCount val="5"/>
                <c:pt idx="0">
                  <c:v>20</c:v>
                </c:pt>
                <c:pt idx="1">
                  <c:v>19.5</c:v>
                </c:pt>
                <c:pt idx="2">
                  <c:v>20</c:v>
                </c:pt>
                <c:pt idx="3">
                  <c:v>19</c:v>
                </c:pt>
                <c:pt idx="4">
                  <c:v>19</c:v>
                </c:pt>
              </c:numCache>
            </c:numRef>
          </c:val>
          <c:extLst>
            <c:ext xmlns:c16="http://schemas.microsoft.com/office/drawing/2014/chart" uri="{C3380CC4-5D6E-409C-BE32-E72D297353CC}">
              <c16:uniqueId val="{00000000-826F-4DA4-8F4B-82F0B8EEAF50}"/>
            </c:ext>
          </c:extLst>
        </c:ser>
        <c:ser>
          <c:idx val="1"/>
          <c:order val="1"/>
          <c:tx>
            <c:v>平均分</c:v>
          </c:tx>
          <c:spPr>
            <a:ln w="28575" cap="rnd">
              <a:solidFill>
                <a:schemeClr val="accent2"/>
              </a:solidFill>
              <a:round/>
            </a:ln>
            <a:effectLst/>
          </c:spPr>
          <c:marker>
            <c:symbol val="none"/>
          </c:marker>
          <c:cat>
            <c:strRef>
              <c:f>Sheet1!$J$4:$N$4</c:f>
              <c:strCache>
                <c:ptCount val="5"/>
                <c:pt idx="0">
                  <c:v>工作质量</c:v>
                </c:pt>
                <c:pt idx="1">
                  <c:v>工作量</c:v>
                </c:pt>
                <c:pt idx="2">
                  <c:v>参与程度</c:v>
                </c:pt>
                <c:pt idx="3">
                  <c:v>工作规范</c:v>
                </c:pt>
                <c:pt idx="4">
                  <c:v>工作态度</c:v>
                </c:pt>
              </c:strCache>
            </c:strRef>
          </c:cat>
          <c:val>
            <c:numRef>
              <c:f>Sheet1!$J$10:$N$10</c:f>
              <c:numCache>
                <c:formatCode>General</c:formatCode>
                <c:ptCount val="5"/>
                <c:pt idx="0">
                  <c:v>18.5</c:v>
                </c:pt>
                <c:pt idx="1">
                  <c:v>18.5</c:v>
                </c:pt>
                <c:pt idx="2">
                  <c:v>18.8</c:v>
                </c:pt>
                <c:pt idx="3">
                  <c:v>18.7</c:v>
                </c:pt>
                <c:pt idx="4">
                  <c:v>18.100000000000001</c:v>
                </c:pt>
              </c:numCache>
            </c:numRef>
          </c:val>
          <c:extLst>
            <c:ext xmlns:c16="http://schemas.microsoft.com/office/drawing/2014/chart" uri="{C3380CC4-5D6E-409C-BE32-E72D297353CC}">
              <c16:uniqueId val="{00000001-826F-4DA4-8F4B-82F0B8EEAF50}"/>
            </c:ext>
          </c:extLst>
        </c:ser>
        <c:dLbls>
          <c:showLegendKey val="0"/>
          <c:showVal val="0"/>
          <c:showCatName val="0"/>
          <c:showSerName val="0"/>
          <c:showPercent val="0"/>
          <c:showBubbleSize val="0"/>
        </c:dLbls>
        <c:axId val="628059504"/>
        <c:axId val="628055240"/>
      </c:radarChart>
      <c:catAx>
        <c:axId val="62805950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628055240"/>
        <c:crosses val="autoZero"/>
        <c:auto val="1"/>
        <c:lblAlgn val="ctr"/>
        <c:lblOffset val="100"/>
        <c:noMultiLvlLbl val="0"/>
      </c:catAx>
      <c:valAx>
        <c:axId val="628055240"/>
        <c:scaling>
          <c:orientation val="minMax"/>
          <c:min val="1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628059504"/>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radarChart>
        <c:radarStyle val="marker"/>
        <c:varyColors val="0"/>
        <c:ser>
          <c:idx val="0"/>
          <c:order val="0"/>
          <c:tx>
            <c:v>骆佳俊</c:v>
          </c:tx>
          <c:spPr>
            <a:ln w="28575" cap="rnd">
              <a:solidFill>
                <a:schemeClr val="accent1"/>
              </a:solidFill>
              <a:round/>
            </a:ln>
            <a:effectLst/>
          </c:spPr>
          <c:marker>
            <c:symbol val="none"/>
          </c:marker>
          <c:cat>
            <c:strRef>
              <c:f>Sheet1!$J$4:$N$4</c:f>
              <c:strCache>
                <c:ptCount val="5"/>
                <c:pt idx="0">
                  <c:v>工作质量</c:v>
                </c:pt>
                <c:pt idx="1">
                  <c:v>工作量</c:v>
                </c:pt>
                <c:pt idx="2">
                  <c:v>参与程度</c:v>
                </c:pt>
                <c:pt idx="3">
                  <c:v>工作规范</c:v>
                </c:pt>
                <c:pt idx="4">
                  <c:v>工作态度</c:v>
                </c:pt>
              </c:strCache>
            </c:strRef>
          </c:cat>
          <c:val>
            <c:numRef>
              <c:f>Sheet1!$J$9:$N$9</c:f>
              <c:numCache>
                <c:formatCode>General</c:formatCode>
                <c:ptCount val="5"/>
                <c:pt idx="0">
                  <c:v>12.5</c:v>
                </c:pt>
                <c:pt idx="1">
                  <c:v>15</c:v>
                </c:pt>
                <c:pt idx="2">
                  <c:v>14.5</c:v>
                </c:pt>
                <c:pt idx="3">
                  <c:v>18</c:v>
                </c:pt>
                <c:pt idx="4">
                  <c:v>13.5</c:v>
                </c:pt>
              </c:numCache>
            </c:numRef>
          </c:val>
          <c:extLst>
            <c:ext xmlns:c16="http://schemas.microsoft.com/office/drawing/2014/chart" uri="{C3380CC4-5D6E-409C-BE32-E72D297353CC}">
              <c16:uniqueId val="{00000000-BF95-45EF-B4E4-2FD373290888}"/>
            </c:ext>
          </c:extLst>
        </c:ser>
        <c:ser>
          <c:idx val="1"/>
          <c:order val="1"/>
          <c:tx>
            <c:v>平均分</c:v>
          </c:tx>
          <c:spPr>
            <a:ln w="28575" cap="rnd">
              <a:solidFill>
                <a:schemeClr val="accent2"/>
              </a:solidFill>
              <a:round/>
            </a:ln>
            <a:effectLst/>
          </c:spPr>
          <c:marker>
            <c:symbol val="none"/>
          </c:marker>
          <c:cat>
            <c:strRef>
              <c:f>Sheet1!$J$4:$N$4</c:f>
              <c:strCache>
                <c:ptCount val="5"/>
                <c:pt idx="0">
                  <c:v>工作质量</c:v>
                </c:pt>
                <c:pt idx="1">
                  <c:v>工作量</c:v>
                </c:pt>
                <c:pt idx="2">
                  <c:v>参与程度</c:v>
                </c:pt>
                <c:pt idx="3">
                  <c:v>工作规范</c:v>
                </c:pt>
                <c:pt idx="4">
                  <c:v>工作态度</c:v>
                </c:pt>
              </c:strCache>
            </c:strRef>
          </c:cat>
          <c:val>
            <c:numRef>
              <c:f>Sheet1!$J$10:$N$10</c:f>
              <c:numCache>
                <c:formatCode>General</c:formatCode>
                <c:ptCount val="5"/>
                <c:pt idx="0">
                  <c:v>18.5</c:v>
                </c:pt>
                <c:pt idx="1">
                  <c:v>18.5</c:v>
                </c:pt>
                <c:pt idx="2">
                  <c:v>18.8</c:v>
                </c:pt>
                <c:pt idx="3">
                  <c:v>18.7</c:v>
                </c:pt>
                <c:pt idx="4">
                  <c:v>18.100000000000001</c:v>
                </c:pt>
              </c:numCache>
            </c:numRef>
          </c:val>
          <c:extLst>
            <c:ext xmlns:c16="http://schemas.microsoft.com/office/drawing/2014/chart" uri="{C3380CC4-5D6E-409C-BE32-E72D297353CC}">
              <c16:uniqueId val="{00000001-BF95-45EF-B4E4-2FD373290888}"/>
            </c:ext>
          </c:extLst>
        </c:ser>
        <c:dLbls>
          <c:showLegendKey val="0"/>
          <c:showVal val="0"/>
          <c:showCatName val="0"/>
          <c:showSerName val="0"/>
          <c:showPercent val="0"/>
          <c:showBubbleSize val="0"/>
        </c:dLbls>
        <c:axId val="627311424"/>
        <c:axId val="627308144"/>
      </c:radarChart>
      <c:catAx>
        <c:axId val="62731142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627308144"/>
        <c:crosses val="autoZero"/>
        <c:auto val="1"/>
        <c:lblAlgn val="ctr"/>
        <c:lblOffset val="100"/>
        <c:noMultiLvlLbl val="0"/>
      </c:catAx>
      <c:valAx>
        <c:axId val="627308144"/>
        <c:scaling>
          <c:orientation val="minMax"/>
          <c:min val="1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627311424"/>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1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31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31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31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31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45"/>
            </a:lvl1pPr>
          </a:lstStyle>
          <a:p>
            <a:endParaRPr lang="zh-CN" altLang="en-US"/>
          </a:p>
        </p:txBody>
      </p:sp>
      <p:sp>
        <p:nvSpPr>
          <p:cNvPr id="3" name="日期占位符 2"/>
          <p:cNvSpPr>
            <a:spLocks noGrp="1"/>
          </p:cNvSpPr>
          <p:nvPr>
            <p:ph type="dt" sz="quarter" idx="1"/>
          </p:nvPr>
        </p:nvSpPr>
        <p:spPr>
          <a:xfrm>
            <a:off x="4023812" y="0"/>
            <a:ext cx="3078290" cy="513492"/>
          </a:xfrm>
          <a:prstGeom prst="rect">
            <a:avLst/>
          </a:prstGeom>
        </p:spPr>
        <p:txBody>
          <a:bodyPr vert="horz" lIns="91440" tIns="45720" rIns="91440" bIns="45720" rtlCol="0"/>
          <a:lstStyle>
            <a:lvl1pPr algn="r">
              <a:defRPr sz="1245"/>
            </a:lvl1pPr>
          </a:lstStyle>
          <a:p>
            <a:fld id="{0F9B84EA-7D68-4D60-9CB1-D50884785D1C}" type="datetimeFigureOut">
              <a:rPr lang="zh-CN" altLang="en-US" smtClean="0"/>
              <a:t>2019/1/1</a:t>
            </a:fld>
            <a:endParaRPr lang="zh-CN" altLang="en-US"/>
          </a:p>
        </p:txBody>
      </p:sp>
      <p:sp>
        <p:nvSpPr>
          <p:cNvPr id="4" name="页脚占位符 3"/>
          <p:cNvSpPr>
            <a:spLocks noGrp="1"/>
          </p:cNvSpPr>
          <p:nvPr>
            <p:ph type="ftr" sz="quarter" idx="2"/>
          </p:nvPr>
        </p:nvSpPr>
        <p:spPr>
          <a:xfrm>
            <a:off x="0" y="9720804"/>
            <a:ext cx="3078290" cy="513491"/>
          </a:xfrm>
          <a:prstGeom prst="rect">
            <a:avLst/>
          </a:prstGeom>
        </p:spPr>
        <p:txBody>
          <a:bodyPr vert="horz" lIns="91440" tIns="45720" rIns="91440" bIns="45720" rtlCol="0" anchor="b"/>
          <a:lstStyle>
            <a:lvl1pPr algn="l">
              <a:defRPr sz="1245"/>
            </a:lvl1pPr>
          </a:lstStyle>
          <a:p>
            <a:endParaRPr lang="zh-CN" altLang="en-US"/>
          </a:p>
        </p:txBody>
      </p:sp>
      <p:sp>
        <p:nvSpPr>
          <p:cNvPr id="5" name="灯片编号占位符 4"/>
          <p:cNvSpPr>
            <a:spLocks noGrp="1"/>
          </p:cNvSpPr>
          <p:nvPr>
            <p:ph type="sldNum" sz="quarter" idx="3"/>
          </p:nvPr>
        </p:nvSpPr>
        <p:spPr>
          <a:xfrm>
            <a:off x="4023812" y="9720804"/>
            <a:ext cx="3078290" cy="513491"/>
          </a:xfrm>
          <a:prstGeom prst="rect">
            <a:avLst/>
          </a:prstGeom>
        </p:spPr>
        <p:txBody>
          <a:bodyPr vert="horz" lIns="91440" tIns="45720" rIns="91440" bIns="45720" rtlCol="0" anchor="b"/>
          <a:lstStyle>
            <a:lvl1pPr algn="r">
              <a:defRPr sz="1245"/>
            </a:lvl1pPr>
          </a:lstStyle>
          <a:p>
            <a:fld id="{8D4E0FC9-F1F8-4FAE-9988-3BA365CFD46F}" type="slidenum">
              <a:rPr lang="zh-CN" altLang="en-US" smtClean="0"/>
              <a:t>‹#›</a:t>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3812" y="0"/>
            <a:ext cx="3078290" cy="513492"/>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2019/1/1</a:t>
            </a:fld>
            <a:endParaRPr lang="zh-CN" altLang="en-US"/>
          </a:p>
        </p:txBody>
      </p:sp>
      <p:sp>
        <p:nvSpPr>
          <p:cNvPr id="4" name="幻灯片图像占位符 3"/>
          <p:cNvSpPr>
            <a:spLocks noGrp="1" noRot="1" noChangeAspect="1"/>
          </p:cNvSpPr>
          <p:nvPr>
            <p:ph type="sldImg" idx="2"/>
          </p:nvPr>
        </p:nvSpPr>
        <p:spPr>
          <a:xfrm>
            <a:off x="481584" y="1279287"/>
            <a:ext cx="6140577" cy="3454075"/>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0375" y="4925254"/>
            <a:ext cx="5682996" cy="4029754"/>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720804"/>
            <a:ext cx="3078290" cy="513491"/>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3812" y="9720804"/>
            <a:ext cx="3078290" cy="513491"/>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81013" y="1279525"/>
            <a:ext cx="6140450" cy="3454400"/>
          </a:xfrm>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60917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81013" y="1279525"/>
            <a:ext cx="6140450" cy="3454400"/>
          </a:xfrm>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890354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743283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4597953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4767884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752369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5461126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81013" y="1279525"/>
            <a:ext cx="6140450" cy="3454400"/>
          </a:xfrm>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81013" y="1279525"/>
            <a:ext cx="6140450" cy="3454400"/>
          </a:xfrm>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81013" y="1279525"/>
            <a:ext cx="6140450" cy="3454400"/>
          </a:xfrm>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82F288E0-7875-42C4-84C8-98DBBD3BF4D2}" type="datetimeFigureOut">
              <a:rPr lang="zh-CN" altLang="en-US" smtClean="0"/>
              <a:t>2019/1/1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38200" y="365125"/>
            <a:ext cx="10515600" cy="58118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 name="日期占位符 2"/>
          <p:cNvSpPr>
            <a:spLocks noGrp="1"/>
          </p:cNvSpPr>
          <p:nvPr>
            <p:ph type="dt" sz="half" idx="10"/>
          </p:nvPr>
        </p:nvSpPr>
        <p:spPr/>
        <p:txBody>
          <a:bodyPr/>
          <a:lstStyle/>
          <a:p>
            <a:fld id="{82F288E0-7875-42C4-84C8-98DBBD3BF4D2}" type="datetimeFigureOut">
              <a:rPr lang="zh-CN" altLang="en-US" smtClean="0"/>
              <a:t>2019/1/1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82F288E0-7875-42C4-84C8-98DBBD3BF4D2}" type="datetimeFigureOut">
              <a:rPr lang="zh-CN" altLang="en-US" smtClean="0"/>
              <a:t>2019/1/1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82F288E0-7875-42C4-84C8-98DBBD3BF4D2}" type="datetimeFigureOut">
              <a:rPr lang="zh-CN" altLang="en-US" smtClean="0"/>
              <a:t>2019/1/1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82F288E0-7875-42C4-84C8-98DBBD3BF4D2}" type="datetimeFigureOut">
              <a:rPr lang="zh-CN" altLang="en-US" smtClean="0"/>
              <a:t>2019/1/1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1186774" y="1778438"/>
            <a:ext cx="4873574"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p>
        </p:txBody>
      </p:sp>
      <p:sp>
        <p:nvSpPr>
          <p:cNvPr id="4" name="内容占位符 3"/>
          <p:cNvSpPr>
            <a:spLocks noGrp="1"/>
          </p:cNvSpPr>
          <p:nvPr>
            <p:ph sz="half" idx="2"/>
          </p:nvPr>
        </p:nvSpPr>
        <p:spPr>
          <a:xfrm>
            <a:off x="1186774" y="2665379"/>
            <a:ext cx="4873574" cy="352428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256938" y="1778438"/>
            <a:ext cx="4897576"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p>
        </p:txBody>
      </p:sp>
      <p:sp>
        <p:nvSpPr>
          <p:cNvPr id="6" name="内容占位符 5"/>
          <p:cNvSpPr>
            <a:spLocks noGrp="1"/>
          </p:cNvSpPr>
          <p:nvPr>
            <p:ph sz="quarter" idx="4"/>
          </p:nvPr>
        </p:nvSpPr>
        <p:spPr>
          <a:xfrm>
            <a:off x="6256938" y="2665379"/>
            <a:ext cx="4897576" cy="352428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82F288E0-7875-42C4-84C8-98DBBD3BF4D2}" type="datetimeFigureOut">
              <a:rPr lang="zh-CN" altLang="en-US" smtClean="0"/>
              <a:t>2019/1/1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82F288E0-7875-42C4-84C8-98DBBD3BF4D2}" type="datetimeFigureOut">
              <a:rPr lang="zh-CN" altLang="en-US" smtClean="0"/>
              <a:t>2019/1/1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2F288E0-7875-42C4-84C8-98DBBD3BF4D2}" type="datetimeFigureOut">
              <a:rPr lang="zh-CN" altLang="en-US" smtClean="0"/>
              <a:t>2019/1/1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4165349" cy="3811588"/>
          </a:xfr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82F288E0-7875-42C4-84C8-98DBBD3BF4D2}" type="datetimeFigureOut">
              <a:rPr lang="zh-CN" altLang="en-US" smtClean="0"/>
              <a:t>2019/1/1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82F288E0-7875-42C4-84C8-98DBBD3BF4D2}" type="datetimeFigureOut">
              <a:rPr lang="zh-CN" altLang="en-US" smtClean="0"/>
              <a:t>2019/1/1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F288E0-7875-42C4-84C8-98DBBD3BF4D2}" type="datetimeFigureOut">
              <a:rPr lang="zh-CN" altLang="en-US" smtClean="0"/>
              <a:t>2019/1/1</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9BB5D0-35E4-459D-AEF3-FE4D7C45CC19}"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chart" Target="../charts/chart1.xml"/><Relationship Id="rId7" Type="http://schemas.openxmlformats.org/officeDocument/2006/relationships/chart" Target="../charts/chart5.xml"/><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chart" Target="../charts/chart4.xml"/><Relationship Id="rId5" Type="http://schemas.openxmlformats.org/officeDocument/2006/relationships/chart" Target="../charts/chart3.xml"/><Relationship Id="rId4" Type="http://schemas.openxmlformats.org/officeDocument/2006/relationships/chart" Target="../charts/chart2.xml"/></Relationships>
</file>

<file path=ppt/slides/_rels/slide4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3150870" y="-7620"/>
            <a:ext cx="5854700" cy="2067560"/>
            <a:chOff x="4235" y="0"/>
            <a:chExt cx="10192" cy="3964"/>
          </a:xfrm>
        </p:grpSpPr>
        <p:grpSp>
          <p:nvGrpSpPr>
            <p:cNvPr id="6" name="组合 5"/>
            <p:cNvGrpSpPr/>
            <p:nvPr/>
          </p:nvGrpSpPr>
          <p:grpSpPr>
            <a:xfrm>
              <a:off x="4235" y="0"/>
              <a:ext cx="9919" cy="3964"/>
              <a:chOff x="4235" y="0"/>
              <a:chExt cx="9919" cy="3964"/>
            </a:xfrm>
          </p:grpSpPr>
          <p:pic>
            <p:nvPicPr>
              <p:cNvPr id="4" name="图片 3" descr="400083054"/>
              <p:cNvPicPr>
                <a:picLocks noChangeAspect="1"/>
              </p:cNvPicPr>
              <p:nvPr/>
            </p:nvPicPr>
            <p:blipFill>
              <a:blip r:embed="rId3"/>
              <a:srcRect l="20170" r="22753" b="67620"/>
              <a:stretch>
                <a:fillRect/>
              </a:stretch>
            </p:blipFill>
            <p:spPr>
              <a:xfrm>
                <a:off x="5114" y="0"/>
                <a:ext cx="9041" cy="3419"/>
              </a:xfrm>
              <a:prstGeom prst="rect">
                <a:avLst/>
              </a:prstGeom>
            </p:spPr>
          </p:pic>
          <p:sp>
            <p:nvSpPr>
              <p:cNvPr id="5" name="矩形 4"/>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矩形 6"/>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 name="组合 9"/>
          <p:cNvGrpSpPr/>
          <p:nvPr/>
        </p:nvGrpSpPr>
        <p:grpSpPr>
          <a:xfrm>
            <a:off x="-7620" y="3954780"/>
            <a:ext cx="12206605" cy="2939415"/>
            <a:chOff x="20" y="5946"/>
            <a:chExt cx="19184" cy="4852"/>
          </a:xfrm>
        </p:grpSpPr>
        <p:pic>
          <p:nvPicPr>
            <p:cNvPr id="3" name="图片 2" descr="400083054"/>
            <p:cNvPicPr>
              <a:picLocks noChangeAspect="1"/>
            </p:cNvPicPr>
            <p:nvPr/>
          </p:nvPicPr>
          <p:blipFill>
            <a:blip r:embed="rId3"/>
            <a:srcRect t="62118"/>
            <a:stretch>
              <a:fillRect/>
            </a:stretch>
          </p:blipFill>
          <p:spPr>
            <a:xfrm>
              <a:off x="20" y="5946"/>
              <a:ext cx="19184" cy="4853"/>
            </a:xfrm>
            <a:prstGeom prst="rect">
              <a:avLst/>
            </a:prstGeom>
          </p:spPr>
        </p:pic>
        <p:sp>
          <p:nvSpPr>
            <p:cNvPr id="9" name="矩形 8"/>
            <p:cNvSpPr/>
            <p:nvPr/>
          </p:nvSpPr>
          <p:spPr>
            <a:xfrm>
              <a:off x="4038" y="6139"/>
              <a:ext cx="11616"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5" name="组合 14"/>
          <p:cNvGrpSpPr/>
          <p:nvPr/>
        </p:nvGrpSpPr>
        <p:grpSpPr>
          <a:xfrm>
            <a:off x="5147945" y="1877060"/>
            <a:ext cx="2185035" cy="641350"/>
            <a:chOff x="3071" y="3634"/>
            <a:chExt cx="5284" cy="1551"/>
          </a:xfrm>
        </p:grpSpPr>
        <p:pic>
          <p:nvPicPr>
            <p:cNvPr id="11" name="图片 10" descr="400083054"/>
            <p:cNvPicPr>
              <a:picLocks noChangeAspect="1"/>
            </p:cNvPicPr>
            <p:nvPr/>
          </p:nvPicPr>
          <p:blipFill>
            <a:blip r:embed="rId3"/>
            <a:srcRect t="22815" b="37049"/>
            <a:stretch>
              <a:fillRect/>
            </a:stretch>
          </p:blipFill>
          <p:spPr>
            <a:xfrm>
              <a:off x="3071" y="3771"/>
              <a:ext cx="5284" cy="1414"/>
            </a:xfrm>
            <a:prstGeom prst="rect">
              <a:avLst/>
            </a:prstGeom>
          </p:spPr>
        </p:pic>
        <p:sp>
          <p:nvSpPr>
            <p:cNvPr id="12" name="矩形 11"/>
            <p:cNvSpPr/>
            <p:nvPr/>
          </p:nvSpPr>
          <p:spPr>
            <a:xfrm>
              <a:off x="5515" y="3685"/>
              <a:ext cx="343" cy="42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5106" y="3634"/>
              <a:ext cx="376" cy="20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6" name="TextBox 13"/>
          <p:cNvSpPr txBox="1"/>
          <p:nvPr/>
        </p:nvSpPr>
        <p:spPr>
          <a:xfrm>
            <a:off x="2083269" y="2617984"/>
            <a:ext cx="8338586" cy="1177245"/>
          </a:xfrm>
          <a:prstGeom prst="rect">
            <a:avLst/>
          </a:prstGeom>
          <a:noFill/>
        </p:spPr>
        <p:txBody>
          <a:bodyPr wrap="square" lIns="68580" tIns="34290" rIns="68580" bIns="34290" rtlCol="0">
            <a:spAutoFit/>
          </a:bodyPr>
          <a:lstStyle/>
          <a:p>
            <a:pPr algn="ctr"/>
            <a:r>
              <a:rPr lang="zh-CN" altLang="en-US" sz="4000" dirty="0">
                <a:solidFill>
                  <a:schemeClr val="bg2">
                    <a:lumMod val="50000"/>
                  </a:schemeClr>
                </a:solidFill>
                <a:latin typeface="微软雅黑" panose="020B0503020204020204" charset="-122"/>
                <a:ea typeface="微软雅黑" panose="020B0503020204020204" charset="-122"/>
              </a:rPr>
              <a:t>软件需求规格说明书</a:t>
            </a:r>
            <a:endParaRPr lang="en-US" altLang="zh-CN" sz="4000" dirty="0">
              <a:solidFill>
                <a:schemeClr val="bg2">
                  <a:lumMod val="50000"/>
                </a:schemeClr>
              </a:solidFill>
              <a:latin typeface="微软雅黑" panose="020B0503020204020204" charset="-122"/>
              <a:ea typeface="微软雅黑" panose="020B0503020204020204" charset="-122"/>
            </a:endParaRPr>
          </a:p>
          <a:p>
            <a:pPr algn="ctr"/>
            <a:r>
              <a:rPr lang="en-US" altLang="zh-CN" sz="3200" dirty="0">
                <a:solidFill>
                  <a:schemeClr val="bg2">
                    <a:lumMod val="50000"/>
                  </a:schemeClr>
                </a:solidFill>
                <a:latin typeface="微软雅黑" panose="020B0503020204020204" charset="-122"/>
                <a:ea typeface="微软雅黑" panose="020B0503020204020204" charset="-122"/>
              </a:rPr>
              <a:t>Software Requirements Specification</a:t>
            </a:r>
            <a:endParaRPr lang="zh-CN" altLang="zh-CN" sz="3200" dirty="0">
              <a:solidFill>
                <a:schemeClr val="bg2">
                  <a:lumMod val="50000"/>
                </a:schemeClr>
              </a:solidFill>
              <a:latin typeface="微软雅黑" panose="020B0503020204020204" charset="-122"/>
              <a:ea typeface="微软雅黑" panose="020B0503020204020204" charset="-122"/>
            </a:endParaRPr>
          </a:p>
        </p:txBody>
      </p:sp>
      <p:sp>
        <p:nvSpPr>
          <p:cNvPr id="18" name="文本框 17"/>
          <p:cNvSpPr txBox="1"/>
          <p:nvPr/>
        </p:nvSpPr>
        <p:spPr>
          <a:xfrm>
            <a:off x="3947160" y="3954780"/>
            <a:ext cx="4766310" cy="707886"/>
          </a:xfrm>
          <a:prstGeom prst="rect">
            <a:avLst/>
          </a:prstGeom>
          <a:noFill/>
        </p:spPr>
        <p:txBody>
          <a:bodyPr wrap="square" rtlCol="0">
            <a:spAutoFit/>
          </a:bodyPr>
          <a:lstStyle/>
          <a:p>
            <a:pPr algn="ctr"/>
            <a:r>
              <a:rPr lang="zh-CN" altLang="en-US" sz="2000" dirty="0">
                <a:solidFill>
                  <a:schemeClr val="bg2">
                    <a:lumMod val="50000"/>
                  </a:schemeClr>
                </a:solidFill>
                <a:latin typeface="微软雅黑" panose="020B0503020204020204" charset="-122"/>
                <a:ea typeface="微软雅黑" panose="020B0503020204020204" charset="-122"/>
              </a:rPr>
              <a:t>组长：沈启航</a:t>
            </a:r>
            <a:r>
              <a:rPr lang="en-US" altLang="zh-CN" sz="2000" dirty="0">
                <a:solidFill>
                  <a:schemeClr val="bg2">
                    <a:lumMod val="50000"/>
                  </a:schemeClr>
                </a:solidFill>
                <a:latin typeface="微软雅黑" panose="020B0503020204020204" charset="-122"/>
                <a:ea typeface="微软雅黑" panose="020B0503020204020204" charset="-122"/>
              </a:rPr>
              <a:t>	</a:t>
            </a:r>
            <a:r>
              <a:rPr lang="zh-CN" altLang="en-US" sz="2000" dirty="0">
                <a:solidFill>
                  <a:schemeClr val="bg2">
                    <a:lumMod val="50000"/>
                  </a:schemeClr>
                </a:solidFill>
                <a:latin typeface="微软雅黑" panose="020B0503020204020204" charset="-122"/>
                <a:ea typeface="微软雅黑" panose="020B0503020204020204" charset="-122"/>
              </a:rPr>
              <a:t>组员：徐哲远 骆佳俊</a:t>
            </a:r>
            <a:endParaRPr lang="en-US" altLang="zh-CN" sz="2000" dirty="0">
              <a:solidFill>
                <a:schemeClr val="bg2">
                  <a:lumMod val="50000"/>
                </a:schemeClr>
              </a:solidFill>
              <a:latin typeface="微软雅黑" panose="020B0503020204020204" charset="-122"/>
              <a:ea typeface="微软雅黑" panose="020B0503020204020204" charset="-122"/>
            </a:endParaRPr>
          </a:p>
          <a:p>
            <a:pPr algn="ctr"/>
            <a:r>
              <a:rPr lang="en-US" altLang="zh-CN" sz="2000" dirty="0">
                <a:solidFill>
                  <a:schemeClr val="bg2">
                    <a:lumMod val="50000"/>
                  </a:schemeClr>
                </a:solidFill>
                <a:latin typeface="微软雅黑" panose="020B0503020204020204" charset="-122"/>
                <a:ea typeface="微软雅黑" panose="020B0503020204020204" charset="-122"/>
              </a:rPr>
              <a:t>		          </a:t>
            </a:r>
            <a:r>
              <a:rPr lang="zh-CN" altLang="en-US" sz="2000" dirty="0">
                <a:solidFill>
                  <a:schemeClr val="bg2">
                    <a:lumMod val="50000"/>
                  </a:schemeClr>
                </a:solidFill>
                <a:latin typeface="微软雅黑" panose="020B0503020204020204" charset="-122"/>
                <a:ea typeface="微软雅黑" panose="020B0503020204020204" charset="-122"/>
              </a:rPr>
              <a:t>杨以恒 叶柏成</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287655" y="264160"/>
            <a:ext cx="11587480" cy="6335395"/>
          </a:xfrm>
          <a:prstGeom prst="rect">
            <a:avLst/>
          </a:prstGeom>
          <a:solidFill>
            <a:schemeClr val="bg1"/>
          </a:solid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nvGrpSpPr>
          <p:cNvPr id="20" name="组合 19"/>
          <p:cNvGrpSpPr/>
          <p:nvPr/>
        </p:nvGrpSpPr>
        <p:grpSpPr>
          <a:xfrm>
            <a:off x="338188" y="3481070"/>
            <a:ext cx="11536947" cy="3014966"/>
            <a:chOff x="-108" y="5946"/>
            <a:chExt cx="19312" cy="4853"/>
          </a:xfrm>
        </p:grpSpPr>
        <p:pic>
          <p:nvPicPr>
            <p:cNvPr id="21" name="图片 20" descr="400083054"/>
            <p:cNvPicPr>
              <a:picLocks noChangeAspect="1"/>
            </p:cNvPicPr>
            <p:nvPr/>
          </p:nvPicPr>
          <p:blipFill>
            <a:blip r:embed="rId3"/>
            <a:srcRect t="62118"/>
            <a:stretch>
              <a:fillRect/>
            </a:stretch>
          </p:blipFill>
          <p:spPr>
            <a:xfrm>
              <a:off x="-108" y="5946"/>
              <a:ext cx="19312" cy="4853"/>
            </a:xfrm>
            <a:prstGeom prst="rect">
              <a:avLst/>
            </a:prstGeom>
          </p:spPr>
        </p:pic>
        <p:sp>
          <p:nvSpPr>
            <p:cNvPr id="22" name="矩形 21"/>
            <p:cNvSpPr/>
            <p:nvPr/>
          </p:nvSpPr>
          <p:spPr>
            <a:xfrm>
              <a:off x="4038" y="6139"/>
              <a:ext cx="11616"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文本框 2"/>
          <p:cNvSpPr txBox="1"/>
          <p:nvPr/>
        </p:nvSpPr>
        <p:spPr>
          <a:xfrm>
            <a:off x="4924082" y="619368"/>
            <a:ext cx="2314623" cy="523220"/>
          </a:xfrm>
          <a:prstGeom prst="rect">
            <a:avLst/>
          </a:prstGeom>
          <a:noFill/>
        </p:spPr>
        <p:txBody>
          <a:bodyPr wrap="square" rtlCol="0">
            <a:spAutoFit/>
          </a:bodyPr>
          <a:lstStyle/>
          <a:p>
            <a:pPr algn="l"/>
            <a:r>
              <a:rPr lang="en-US" altLang="zh-CN" sz="2800" b="1" dirty="0">
                <a:solidFill>
                  <a:schemeClr val="bg2">
                    <a:lumMod val="50000"/>
                  </a:schemeClr>
                </a:solidFill>
                <a:latin typeface="方正姚体" panose="02010601030101010101" charset="-122"/>
                <a:ea typeface="方正姚体" panose="02010601030101010101" charset="-122"/>
              </a:rPr>
              <a:t>PART  THREE</a:t>
            </a:r>
          </a:p>
        </p:txBody>
      </p:sp>
      <p:sp>
        <p:nvSpPr>
          <p:cNvPr id="4" name="文本框 3"/>
          <p:cNvSpPr txBox="1"/>
          <p:nvPr/>
        </p:nvSpPr>
        <p:spPr>
          <a:xfrm>
            <a:off x="3620592" y="2666457"/>
            <a:ext cx="4921601" cy="830997"/>
          </a:xfrm>
          <a:prstGeom prst="rect">
            <a:avLst/>
          </a:prstGeom>
          <a:noFill/>
        </p:spPr>
        <p:txBody>
          <a:bodyPr wrap="square" rtlCol="0">
            <a:spAutoFit/>
          </a:bodyPr>
          <a:lstStyle/>
          <a:p>
            <a:pPr algn="l"/>
            <a:r>
              <a:rPr lang="en-US" altLang="zh-CN" sz="4800" dirty="0">
                <a:solidFill>
                  <a:schemeClr val="bg2">
                    <a:lumMod val="50000"/>
                  </a:schemeClr>
                </a:solidFill>
                <a:latin typeface="方正姚体" panose="02010601030101010101" charset="-122"/>
                <a:ea typeface="方正姚体" panose="02010601030101010101" charset="-122"/>
              </a:rPr>
              <a:t>3.</a:t>
            </a:r>
            <a:r>
              <a:rPr lang="zh-CN" altLang="en-US" sz="4800" dirty="0">
                <a:solidFill>
                  <a:schemeClr val="bg2">
                    <a:lumMod val="50000"/>
                  </a:schemeClr>
                </a:solidFill>
                <a:latin typeface="方正姚体" panose="02010601030101010101" charset="-122"/>
                <a:ea typeface="方正姚体" panose="02010601030101010101" charset="-122"/>
              </a:rPr>
              <a:t>需求获取及确认</a:t>
            </a:r>
            <a:endParaRPr lang="zh-CN" altLang="zh-CN" sz="4800" dirty="0">
              <a:solidFill>
                <a:schemeClr val="bg2">
                  <a:lumMod val="50000"/>
                </a:schemeClr>
              </a:solidFill>
              <a:latin typeface="方正姚体" panose="02010601030101010101" charset="-122"/>
              <a:ea typeface="方正姚体" panose="02010601030101010101" charset="-122"/>
            </a:endParaRPr>
          </a:p>
        </p:txBody>
      </p:sp>
    </p:spTree>
    <p:extLst>
      <p:ext uri="{BB962C8B-B14F-4D97-AF65-F5344CB8AC3E}">
        <p14:creationId xmlns:p14="http://schemas.microsoft.com/office/powerpoint/2010/main" val="18773879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53340" y="-2659380"/>
            <a:ext cx="3083560" cy="6671310"/>
            <a:chOff x="-84" y="-4188"/>
            <a:chExt cx="4856" cy="10506"/>
          </a:xfrm>
        </p:grpSpPr>
        <p:grpSp>
          <p:nvGrpSpPr>
            <p:cNvPr id="29" name="组合 28"/>
            <p:cNvGrpSpPr/>
            <p:nvPr/>
          </p:nvGrpSpPr>
          <p:grpSpPr>
            <a:xfrm rot="17700000" flipH="1">
              <a:off x="-3129" y="-1143"/>
              <a:ext cx="10506" cy="4416"/>
              <a:chOff x="4235" y="0"/>
              <a:chExt cx="10192" cy="3964"/>
            </a:xfrm>
          </p:grpSpPr>
          <p:grpSp>
            <p:nvGrpSpPr>
              <p:cNvPr id="30" name="组合 29"/>
              <p:cNvGrpSpPr/>
              <p:nvPr/>
            </p:nvGrpSpPr>
            <p:grpSpPr>
              <a:xfrm>
                <a:off x="4235" y="0"/>
                <a:ext cx="9919" cy="3964"/>
                <a:chOff x="4235" y="0"/>
                <a:chExt cx="9919" cy="3964"/>
              </a:xfrm>
            </p:grpSpPr>
            <p:pic>
              <p:nvPicPr>
                <p:cNvPr id="31" name="图片 30" descr="400083054"/>
                <p:cNvPicPr>
                  <a:picLocks noChangeAspect="1"/>
                </p:cNvPicPr>
                <p:nvPr/>
              </p:nvPicPr>
              <p:blipFill>
                <a:blip r:embed="rId3"/>
                <a:srcRect l="20170" r="22753" b="67620"/>
                <a:stretch>
                  <a:fillRect/>
                </a:stretch>
              </p:blipFill>
              <p:spPr>
                <a:xfrm>
                  <a:off x="5114" y="0"/>
                  <a:ext cx="9041" cy="3419"/>
                </a:xfrm>
                <a:prstGeom prst="rect">
                  <a:avLst/>
                </a:prstGeom>
              </p:spPr>
            </p:pic>
            <p:sp>
              <p:nvSpPr>
                <p:cNvPr id="32" name="矩形 31"/>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3" name="矩形 32"/>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3" name="文本框 22"/>
            <p:cNvSpPr txBox="1"/>
            <p:nvPr/>
          </p:nvSpPr>
          <p:spPr>
            <a:xfrm>
              <a:off x="868" y="594"/>
              <a:ext cx="3904" cy="580"/>
            </a:xfrm>
            <a:prstGeom prst="rect">
              <a:avLst/>
            </a:prstGeom>
            <a:solidFill>
              <a:srgbClr val="FFFFFF"/>
            </a:solidFill>
            <a:ln>
              <a:solidFill>
                <a:srgbClr val="7B6F66"/>
              </a:solidFill>
            </a:ln>
          </p:spPr>
          <p:txBody>
            <a:bodyPr wrap="square" rtlCol="0">
              <a:spAutoFit/>
            </a:bodyPr>
            <a:lstStyle/>
            <a:p>
              <a:pPr algn="ctr"/>
              <a:r>
                <a:rPr lang="zh-CN" altLang="en-US" dirty="0">
                  <a:solidFill>
                    <a:schemeClr val="tx1">
                      <a:lumMod val="65000"/>
                      <a:lumOff val="35000"/>
                    </a:schemeClr>
                  </a:solidFill>
                  <a:latin typeface="微软雅黑" panose="020B0503020204020204" charset="-122"/>
                  <a:ea typeface="微软雅黑" panose="020B0503020204020204" charset="-122"/>
                  <a:cs typeface="+mn-ea"/>
                  <a:sym typeface="+mn-lt"/>
                </a:rPr>
                <a:t>教师用户代表确认</a:t>
              </a:r>
            </a:p>
          </p:txBody>
        </p:sp>
      </p:grpSp>
      <p:pic>
        <p:nvPicPr>
          <p:cNvPr id="10" name="图片 9">
            <a:extLst>
              <a:ext uri="{FF2B5EF4-FFF2-40B4-BE49-F238E27FC236}">
                <a16:creationId xmlns:a16="http://schemas.microsoft.com/office/drawing/2014/main" id="{62D93A15-66FF-4D98-9A2B-64FB04884ACD}"/>
              </a:ext>
            </a:extLst>
          </p:cNvPr>
          <p:cNvPicPr/>
          <p:nvPr/>
        </p:nvPicPr>
        <p:blipFill rotWithShape="1">
          <a:blip r:embed="rId4"/>
          <a:srcRect l="13003" t="22043"/>
          <a:stretch/>
        </p:blipFill>
        <p:spPr bwMode="auto">
          <a:xfrm>
            <a:off x="1122218" y="1051573"/>
            <a:ext cx="9947563" cy="4754853"/>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5962441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53340" y="-2659380"/>
            <a:ext cx="3083560" cy="6671310"/>
            <a:chOff x="-84" y="-4188"/>
            <a:chExt cx="4856" cy="10506"/>
          </a:xfrm>
        </p:grpSpPr>
        <p:grpSp>
          <p:nvGrpSpPr>
            <p:cNvPr id="29" name="组合 28"/>
            <p:cNvGrpSpPr/>
            <p:nvPr/>
          </p:nvGrpSpPr>
          <p:grpSpPr>
            <a:xfrm rot="17700000" flipH="1">
              <a:off x="-3129" y="-1143"/>
              <a:ext cx="10506" cy="4416"/>
              <a:chOff x="4235" y="0"/>
              <a:chExt cx="10192" cy="3964"/>
            </a:xfrm>
          </p:grpSpPr>
          <p:grpSp>
            <p:nvGrpSpPr>
              <p:cNvPr id="30" name="组合 29"/>
              <p:cNvGrpSpPr/>
              <p:nvPr/>
            </p:nvGrpSpPr>
            <p:grpSpPr>
              <a:xfrm>
                <a:off x="4235" y="0"/>
                <a:ext cx="9919" cy="3964"/>
                <a:chOff x="4235" y="0"/>
                <a:chExt cx="9919" cy="3964"/>
              </a:xfrm>
            </p:grpSpPr>
            <p:pic>
              <p:nvPicPr>
                <p:cNvPr id="31" name="图片 30" descr="400083054"/>
                <p:cNvPicPr>
                  <a:picLocks noChangeAspect="1"/>
                </p:cNvPicPr>
                <p:nvPr/>
              </p:nvPicPr>
              <p:blipFill>
                <a:blip r:embed="rId3"/>
                <a:srcRect l="20170" r="22753" b="67620"/>
                <a:stretch>
                  <a:fillRect/>
                </a:stretch>
              </p:blipFill>
              <p:spPr>
                <a:xfrm>
                  <a:off x="5114" y="0"/>
                  <a:ext cx="9041" cy="3419"/>
                </a:xfrm>
                <a:prstGeom prst="rect">
                  <a:avLst/>
                </a:prstGeom>
              </p:spPr>
            </p:pic>
            <p:sp>
              <p:nvSpPr>
                <p:cNvPr id="32" name="矩形 31"/>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3" name="矩形 32"/>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3" name="文本框 22"/>
            <p:cNvSpPr txBox="1"/>
            <p:nvPr/>
          </p:nvSpPr>
          <p:spPr>
            <a:xfrm>
              <a:off x="868" y="594"/>
              <a:ext cx="3904" cy="580"/>
            </a:xfrm>
            <a:prstGeom prst="rect">
              <a:avLst/>
            </a:prstGeom>
            <a:solidFill>
              <a:srgbClr val="FFFFFF"/>
            </a:solidFill>
            <a:ln>
              <a:solidFill>
                <a:srgbClr val="7B6F66"/>
              </a:solidFill>
            </a:ln>
          </p:spPr>
          <p:txBody>
            <a:bodyPr wrap="square" rtlCol="0">
              <a:spAutoFit/>
            </a:bodyPr>
            <a:lstStyle/>
            <a:p>
              <a:pPr algn="ctr"/>
              <a:r>
                <a:rPr lang="zh-CN" altLang="en-US" dirty="0">
                  <a:solidFill>
                    <a:schemeClr val="tx1">
                      <a:lumMod val="65000"/>
                      <a:lumOff val="35000"/>
                    </a:schemeClr>
                  </a:solidFill>
                  <a:latin typeface="微软雅黑" panose="020B0503020204020204" charset="-122"/>
                  <a:ea typeface="微软雅黑" panose="020B0503020204020204" charset="-122"/>
                  <a:cs typeface="+mn-ea"/>
                  <a:sym typeface="+mn-lt"/>
                </a:rPr>
                <a:t>学生用户代表确认</a:t>
              </a:r>
            </a:p>
          </p:txBody>
        </p:sp>
      </p:grpSp>
      <p:pic>
        <p:nvPicPr>
          <p:cNvPr id="11" name="图片 10">
            <a:extLst>
              <a:ext uri="{FF2B5EF4-FFF2-40B4-BE49-F238E27FC236}">
                <a16:creationId xmlns:a16="http://schemas.microsoft.com/office/drawing/2014/main" id="{6323B3D6-E0DF-4612-8AD8-F1FEF10B40CA}"/>
              </a:ext>
            </a:extLst>
          </p:cNvPr>
          <p:cNvPicPr/>
          <p:nvPr/>
        </p:nvPicPr>
        <p:blipFill rotWithShape="1">
          <a:blip r:embed="rId4"/>
          <a:srcRect l="12858" t="22580"/>
          <a:stretch/>
        </p:blipFill>
        <p:spPr bwMode="auto">
          <a:xfrm>
            <a:off x="587317" y="1337753"/>
            <a:ext cx="11017365" cy="4688974"/>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1490514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53340" y="-2659380"/>
            <a:ext cx="3083560" cy="6671310"/>
            <a:chOff x="-84" y="-4188"/>
            <a:chExt cx="4856" cy="10506"/>
          </a:xfrm>
        </p:grpSpPr>
        <p:grpSp>
          <p:nvGrpSpPr>
            <p:cNvPr id="29" name="组合 28"/>
            <p:cNvGrpSpPr/>
            <p:nvPr/>
          </p:nvGrpSpPr>
          <p:grpSpPr>
            <a:xfrm rot="17700000" flipH="1">
              <a:off x="-3129" y="-1143"/>
              <a:ext cx="10506" cy="4416"/>
              <a:chOff x="4235" y="0"/>
              <a:chExt cx="10192" cy="3964"/>
            </a:xfrm>
          </p:grpSpPr>
          <p:grpSp>
            <p:nvGrpSpPr>
              <p:cNvPr id="30" name="组合 29"/>
              <p:cNvGrpSpPr/>
              <p:nvPr/>
            </p:nvGrpSpPr>
            <p:grpSpPr>
              <a:xfrm>
                <a:off x="4235" y="0"/>
                <a:ext cx="9919" cy="3964"/>
                <a:chOff x="4235" y="0"/>
                <a:chExt cx="9919" cy="3964"/>
              </a:xfrm>
            </p:grpSpPr>
            <p:pic>
              <p:nvPicPr>
                <p:cNvPr id="31" name="图片 30" descr="400083054"/>
                <p:cNvPicPr>
                  <a:picLocks noChangeAspect="1"/>
                </p:cNvPicPr>
                <p:nvPr/>
              </p:nvPicPr>
              <p:blipFill>
                <a:blip r:embed="rId3"/>
                <a:srcRect l="20170" r="22753" b="67620"/>
                <a:stretch>
                  <a:fillRect/>
                </a:stretch>
              </p:blipFill>
              <p:spPr>
                <a:xfrm>
                  <a:off x="5114" y="0"/>
                  <a:ext cx="9041" cy="3419"/>
                </a:xfrm>
                <a:prstGeom prst="rect">
                  <a:avLst/>
                </a:prstGeom>
              </p:spPr>
            </p:pic>
            <p:sp>
              <p:nvSpPr>
                <p:cNvPr id="32" name="矩形 31"/>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3" name="矩形 32"/>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3" name="文本框 22"/>
            <p:cNvSpPr txBox="1"/>
            <p:nvPr/>
          </p:nvSpPr>
          <p:spPr>
            <a:xfrm>
              <a:off x="868" y="594"/>
              <a:ext cx="3904" cy="580"/>
            </a:xfrm>
            <a:prstGeom prst="rect">
              <a:avLst/>
            </a:prstGeom>
            <a:solidFill>
              <a:srgbClr val="FFFFFF"/>
            </a:solidFill>
            <a:ln>
              <a:solidFill>
                <a:srgbClr val="7B6F66"/>
              </a:solidFill>
            </a:ln>
          </p:spPr>
          <p:txBody>
            <a:bodyPr wrap="square" rtlCol="0">
              <a:spAutoFit/>
            </a:bodyPr>
            <a:lstStyle/>
            <a:p>
              <a:pPr algn="ctr"/>
              <a:r>
                <a:rPr lang="zh-CN" altLang="en-US" dirty="0">
                  <a:solidFill>
                    <a:schemeClr val="tx1">
                      <a:lumMod val="65000"/>
                      <a:lumOff val="35000"/>
                    </a:schemeClr>
                  </a:solidFill>
                  <a:latin typeface="微软雅黑" panose="020B0503020204020204" charset="-122"/>
                  <a:ea typeface="微软雅黑" panose="020B0503020204020204" charset="-122"/>
                  <a:cs typeface="+mn-ea"/>
                  <a:sym typeface="+mn-lt"/>
                </a:rPr>
                <a:t>游客用户代表确认</a:t>
              </a:r>
            </a:p>
          </p:txBody>
        </p:sp>
      </p:grpSp>
      <p:pic>
        <p:nvPicPr>
          <p:cNvPr id="11" name="图片 10">
            <a:extLst>
              <a:ext uri="{FF2B5EF4-FFF2-40B4-BE49-F238E27FC236}">
                <a16:creationId xmlns:a16="http://schemas.microsoft.com/office/drawing/2014/main" id="{B0D1E03D-2335-426F-9AAB-FDAF13CA31F2}"/>
              </a:ext>
            </a:extLst>
          </p:cNvPr>
          <p:cNvPicPr/>
          <p:nvPr/>
        </p:nvPicPr>
        <p:blipFill rotWithShape="1">
          <a:blip r:embed="rId4"/>
          <a:srcRect l="13292" t="22312"/>
          <a:stretch/>
        </p:blipFill>
        <p:spPr bwMode="auto">
          <a:xfrm>
            <a:off x="1025236" y="1285729"/>
            <a:ext cx="10141527" cy="453318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7750939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53340" y="-2659380"/>
            <a:ext cx="3083560" cy="6671310"/>
            <a:chOff x="-84" y="-4188"/>
            <a:chExt cx="4856" cy="10506"/>
          </a:xfrm>
        </p:grpSpPr>
        <p:grpSp>
          <p:nvGrpSpPr>
            <p:cNvPr id="29" name="组合 28"/>
            <p:cNvGrpSpPr/>
            <p:nvPr/>
          </p:nvGrpSpPr>
          <p:grpSpPr>
            <a:xfrm rot="17700000" flipH="1">
              <a:off x="-3129" y="-1143"/>
              <a:ext cx="10506" cy="4416"/>
              <a:chOff x="4235" y="0"/>
              <a:chExt cx="10192" cy="3964"/>
            </a:xfrm>
          </p:grpSpPr>
          <p:grpSp>
            <p:nvGrpSpPr>
              <p:cNvPr id="30" name="组合 29"/>
              <p:cNvGrpSpPr/>
              <p:nvPr/>
            </p:nvGrpSpPr>
            <p:grpSpPr>
              <a:xfrm>
                <a:off x="4235" y="0"/>
                <a:ext cx="9919" cy="3964"/>
                <a:chOff x="4235" y="0"/>
                <a:chExt cx="9919" cy="3964"/>
              </a:xfrm>
            </p:grpSpPr>
            <p:pic>
              <p:nvPicPr>
                <p:cNvPr id="31" name="图片 30" descr="400083054"/>
                <p:cNvPicPr>
                  <a:picLocks noChangeAspect="1"/>
                </p:cNvPicPr>
                <p:nvPr/>
              </p:nvPicPr>
              <p:blipFill>
                <a:blip r:embed="rId3"/>
                <a:srcRect l="20170" r="22753" b="67620"/>
                <a:stretch>
                  <a:fillRect/>
                </a:stretch>
              </p:blipFill>
              <p:spPr>
                <a:xfrm>
                  <a:off x="5114" y="0"/>
                  <a:ext cx="9041" cy="3419"/>
                </a:xfrm>
                <a:prstGeom prst="rect">
                  <a:avLst/>
                </a:prstGeom>
              </p:spPr>
            </p:pic>
            <p:sp>
              <p:nvSpPr>
                <p:cNvPr id="32" name="矩形 31"/>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3" name="矩形 32"/>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3" name="文本框 22"/>
            <p:cNvSpPr txBox="1"/>
            <p:nvPr/>
          </p:nvSpPr>
          <p:spPr>
            <a:xfrm>
              <a:off x="868" y="594"/>
              <a:ext cx="3904" cy="580"/>
            </a:xfrm>
            <a:prstGeom prst="rect">
              <a:avLst/>
            </a:prstGeom>
            <a:solidFill>
              <a:srgbClr val="FFFFFF"/>
            </a:solidFill>
            <a:ln>
              <a:solidFill>
                <a:srgbClr val="7B6F66"/>
              </a:solidFill>
            </a:ln>
          </p:spPr>
          <p:txBody>
            <a:bodyPr wrap="square" rtlCol="0">
              <a:spAutoFit/>
            </a:bodyPr>
            <a:lstStyle/>
            <a:p>
              <a:pPr algn="ctr"/>
              <a:r>
                <a:rPr lang="zh-CN" altLang="en-US" dirty="0">
                  <a:solidFill>
                    <a:schemeClr val="tx1">
                      <a:lumMod val="65000"/>
                      <a:lumOff val="35000"/>
                    </a:schemeClr>
                  </a:solidFill>
                  <a:latin typeface="微软雅黑" panose="020B0503020204020204" charset="-122"/>
                  <a:ea typeface="微软雅黑" panose="020B0503020204020204" charset="-122"/>
                  <a:cs typeface="+mn-ea"/>
                  <a:sym typeface="+mn-lt"/>
                </a:rPr>
                <a:t>管理员用户代表确认</a:t>
              </a:r>
            </a:p>
          </p:txBody>
        </p:sp>
      </p:grpSp>
      <p:pic>
        <p:nvPicPr>
          <p:cNvPr id="10" name="图片 9">
            <a:extLst>
              <a:ext uri="{FF2B5EF4-FFF2-40B4-BE49-F238E27FC236}">
                <a16:creationId xmlns:a16="http://schemas.microsoft.com/office/drawing/2014/main" id="{A0C1A8D8-B88F-4C2A-8562-74EBE2719D90}"/>
              </a:ext>
            </a:extLst>
          </p:cNvPr>
          <p:cNvPicPr/>
          <p:nvPr/>
        </p:nvPicPr>
        <p:blipFill rotWithShape="1">
          <a:blip r:embed="rId4"/>
          <a:srcRect l="12714" t="22312"/>
          <a:stretch/>
        </p:blipFill>
        <p:spPr bwMode="auto">
          <a:xfrm>
            <a:off x="997527" y="1285729"/>
            <a:ext cx="10196945" cy="4574744"/>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7764214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287655" y="264160"/>
            <a:ext cx="11587480" cy="6335395"/>
          </a:xfrm>
          <a:prstGeom prst="rect">
            <a:avLst/>
          </a:prstGeom>
          <a:solidFill>
            <a:schemeClr val="bg1"/>
          </a:solid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nvGrpSpPr>
          <p:cNvPr id="20" name="组合 19"/>
          <p:cNvGrpSpPr/>
          <p:nvPr/>
        </p:nvGrpSpPr>
        <p:grpSpPr>
          <a:xfrm>
            <a:off x="338188" y="3481070"/>
            <a:ext cx="11536947" cy="3014966"/>
            <a:chOff x="-108" y="5946"/>
            <a:chExt cx="19312" cy="4853"/>
          </a:xfrm>
        </p:grpSpPr>
        <p:pic>
          <p:nvPicPr>
            <p:cNvPr id="21" name="图片 20" descr="400083054"/>
            <p:cNvPicPr>
              <a:picLocks noChangeAspect="1"/>
            </p:cNvPicPr>
            <p:nvPr/>
          </p:nvPicPr>
          <p:blipFill>
            <a:blip r:embed="rId3"/>
            <a:srcRect t="62118"/>
            <a:stretch>
              <a:fillRect/>
            </a:stretch>
          </p:blipFill>
          <p:spPr>
            <a:xfrm>
              <a:off x="-108" y="5946"/>
              <a:ext cx="19312" cy="4853"/>
            </a:xfrm>
            <a:prstGeom prst="rect">
              <a:avLst/>
            </a:prstGeom>
          </p:spPr>
        </p:pic>
        <p:sp>
          <p:nvSpPr>
            <p:cNvPr id="22" name="矩形 21"/>
            <p:cNvSpPr/>
            <p:nvPr/>
          </p:nvSpPr>
          <p:spPr>
            <a:xfrm>
              <a:off x="4038" y="6139"/>
              <a:ext cx="11616"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文本框 2"/>
          <p:cNvSpPr txBox="1"/>
          <p:nvPr/>
        </p:nvSpPr>
        <p:spPr>
          <a:xfrm>
            <a:off x="4924082" y="619368"/>
            <a:ext cx="2314623" cy="523220"/>
          </a:xfrm>
          <a:prstGeom prst="rect">
            <a:avLst/>
          </a:prstGeom>
          <a:noFill/>
        </p:spPr>
        <p:txBody>
          <a:bodyPr wrap="square" rtlCol="0">
            <a:spAutoFit/>
          </a:bodyPr>
          <a:lstStyle/>
          <a:p>
            <a:pPr algn="l"/>
            <a:r>
              <a:rPr lang="en-US" altLang="zh-CN" sz="2800" b="1" dirty="0">
                <a:solidFill>
                  <a:schemeClr val="bg2">
                    <a:lumMod val="50000"/>
                  </a:schemeClr>
                </a:solidFill>
                <a:latin typeface="方正姚体" panose="02010601030101010101" charset="-122"/>
                <a:ea typeface="方正姚体" panose="02010601030101010101" charset="-122"/>
              </a:rPr>
              <a:t>PART  FOUR</a:t>
            </a:r>
          </a:p>
        </p:txBody>
      </p:sp>
      <p:sp>
        <p:nvSpPr>
          <p:cNvPr id="4" name="文本框 3"/>
          <p:cNvSpPr txBox="1"/>
          <p:nvPr/>
        </p:nvSpPr>
        <p:spPr>
          <a:xfrm>
            <a:off x="4504252" y="2619859"/>
            <a:ext cx="3154281" cy="830997"/>
          </a:xfrm>
          <a:prstGeom prst="rect">
            <a:avLst/>
          </a:prstGeom>
          <a:noFill/>
        </p:spPr>
        <p:txBody>
          <a:bodyPr wrap="square" rtlCol="0">
            <a:spAutoFit/>
          </a:bodyPr>
          <a:lstStyle/>
          <a:p>
            <a:pPr algn="l"/>
            <a:r>
              <a:rPr lang="en-US" altLang="zh-CN" sz="4800" dirty="0">
                <a:solidFill>
                  <a:schemeClr val="bg2">
                    <a:lumMod val="50000"/>
                  </a:schemeClr>
                </a:solidFill>
                <a:latin typeface="方正姚体" panose="02010601030101010101" charset="-122"/>
                <a:ea typeface="方正姚体" panose="02010601030101010101" charset="-122"/>
              </a:rPr>
              <a:t>4.</a:t>
            </a:r>
            <a:r>
              <a:rPr lang="zh-CN" altLang="en-US" sz="4800" dirty="0">
                <a:solidFill>
                  <a:schemeClr val="bg2">
                    <a:lumMod val="50000"/>
                  </a:schemeClr>
                </a:solidFill>
                <a:latin typeface="方正姚体" panose="02010601030101010101" charset="-122"/>
                <a:ea typeface="方正姚体" panose="02010601030101010101" charset="-122"/>
              </a:rPr>
              <a:t>界面原型</a:t>
            </a:r>
            <a:endParaRPr lang="zh-CN" altLang="zh-CN" sz="4800" dirty="0">
              <a:solidFill>
                <a:schemeClr val="bg2">
                  <a:lumMod val="50000"/>
                </a:schemeClr>
              </a:solidFill>
              <a:latin typeface="方正姚体" panose="02010601030101010101" charset="-122"/>
              <a:ea typeface="方正姚体" panose="02010601030101010101" charset="-122"/>
            </a:endParaRPr>
          </a:p>
        </p:txBody>
      </p:sp>
    </p:spTree>
    <p:extLst>
      <p:ext uri="{BB962C8B-B14F-4D97-AF65-F5344CB8AC3E}">
        <p14:creationId xmlns:p14="http://schemas.microsoft.com/office/powerpoint/2010/main" val="13954247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34" name="组合 33"/>
          <p:cNvGrpSpPr/>
          <p:nvPr/>
        </p:nvGrpSpPr>
        <p:grpSpPr>
          <a:xfrm>
            <a:off x="-53340" y="-2659380"/>
            <a:ext cx="3083560" cy="6671310"/>
            <a:chOff x="-84" y="-4188"/>
            <a:chExt cx="4856" cy="10506"/>
          </a:xfrm>
        </p:grpSpPr>
        <p:grpSp>
          <p:nvGrpSpPr>
            <p:cNvPr id="29" name="组合 28"/>
            <p:cNvGrpSpPr/>
            <p:nvPr/>
          </p:nvGrpSpPr>
          <p:grpSpPr>
            <a:xfrm rot="17700000" flipH="1">
              <a:off x="-3129" y="-1143"/>
              <a:ext cx="10506" cy="4416"/>
              <a:chOff x="4235" y="0"/>
              <a:chExt cx="10192" cy="3964"/>
            </a:xfrm>
          </p:grpSpPr>
          <p:grpSp>
            <p:nvGrpSpPr>
              <p:cNvPr id="30" name="组合 29"/>
              <p:cNvGrpSpPr/>
              <p:nvPr/>
            </p:nvGrpSpPr>
            <p:grpSpPr>
              <a:xfrm>
                <a:off x="4235" y="0"/>
                <a:ext cx="9919" cy="3964"/>
                <a:chOff x="4235" y="0"/>
                <a:chExt cx="9919" cy="3964"/>
              </a:xfrm>
            </p:grpSpPr>
            <p:pic>
              <p:nvPicPr>
                <p:cNvPr id="31" name="图片 30" descr="400083054"/>
                <p:cNvPicPr>
                  <a:picLocks noChangeAspect="1"/>
                </p:cNvPicPr>
                <p:nvPr/>
              </p:nvPicPr>
              <p:blipFill>
                <a:blip r:embed="rId2"/>
                <a:srcRect l="20170" r="22753" b="67620"/>
                <a:stretch>
                  <a:fillRect/>
                </a:stretch>
              </p:blipFill>
              <p:spPr>
                <a:xfrm>
                  <a:off x="5114" y="0"/>
                  <a:ext cx="9041" cy="3419"/>
                </a:xfrm>
                <a:prstGeom prst="rect">
                  <a:avLst/>
                </a:prstGeom>
              </p:spPr>
            </p:pic>
            <p:sp>
              <p:nvSpPr>
                <p:cNvPr id="32" name="矩形 31"/>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3" name="矩形 32"/>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文本框 9"/>
            <p:cNvSpPr txBox="1"/>
            <p:nvPr/>
          </p:nvSpPr>
          <p:spPr>
            <a:xfrm>
              <a:off x="868" y="594"/>
              <a:ext cx="3904" cy="580"/>
            </a:xfrm>
            <a:prstGeom prst="rect">
              <a:avLst/>
            </a:prstGeom>
            <a:solidFill>
              <a:srgbClr val="FFFFFF"/>
            </a:solidFill>
            <a:ln>
              <a:solidFill>
                <a:srgbClr val="7B6F66"/>
              </a:solidFill>
            </a:ln>
          </p:spPr>
          <p:txBody>
            <a:bodyPr wrap="square" rtlCol="0">
              <a:spAutoFit/>
            </a:bodyPr>
            <a:lstStyle/>
            <a:p>
              <a:pPr algn="ctr"/>
              <a:r>
                <a:rPr lang="zh-CN" altLang="en-US" dirty="0">
                  <a:solidFill>
                    <a:schemeClr val="tx1">
                      <a:lumMod val="65000"/>
                      <a:lumOff val="35000"/>
                    </a:schemeClr>
                  </a:solidFill>
                  <a:latin typeface="微软雅黑" panose="020B0503020204020204" charset="-122"/>
                  <a:ea typeface="微软雅黑" panose="020B0503020204020204" charset="-122"/>
                  <a:cs typeface="+mn-ea"/>
                  <a:sym typeface="+mn-lt"/>
                </a:rPr>
                <a:t>手机端界面原型</a:t>
              </a:r>
            </a:p>
          </p:txBody>
        </p:sp>
      </p:grpSp>
      <p:pic>
        <p:nvPicPr>
          <p:cNvPr id="4" name="图片 3">
            <a:extLst>
              <a:ext uri="{FF2B5EF4-FFF2-40B4-BE49-F238E27FC236}">
                <a16:creationId xmlns:a16="http://schemas.microsoft.com/office/drawing/2014/main" id="{D040563E-18D2-497A-9451-27DEA8321BFE}"/>
              </a:ext>
            </a:extLst>
          </p:cNvPr>
          <p:cNvPicPr>
            <a:picLocks noChangeAspect="1"/>
          </p:cNvPicPr>
          <p:nvPr/>
        </p:nvPicPr>
        <p:blipFill rotWithShape="1">
          <a:blip r:embed="rId3">
            <a:extLst>
              <a:ext uri="{28A0092B-C50C-407E-A947-70E740481C1C}">
                <a14:useLocalDpi xmlns:a14="http://schemas.microsoft.com/office/drawing/2010/main" val="0"/>
              </a:ext>
            </a:extLst>
          </a:blip>
          <a:srcRect l="3503" t="10656" r="3825" b="11720"/>
          <a:stretch/>
        </p:blipFill>
        <p:spPr>
          <a:xfrm>
            <a:off x="1715918" y="1018309"/>
            <a:ext cx="2895600" cy="4821382"/>
          </a:xfrm>
          <a:prstGeom prst="rect">
            <a:avLst/>
          </a:prstGeom>
        </p:spPr>
      </p:pic>
      <p:pic>
        <p:nvPicPr>
          <p:cNvPr id="6" name="图片 5">
            <a:extLst>
              <a:ext uri="{FF2B5EF4-FFF2-40B4-BE49-F238E27FC236}">
                <a16:creationId xmlns:a16="http://schemas.microsoft.com/office/drawing/2014/main" id="{1C00C9C8-C9C4-4DBB-8D23-954635746B1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11518" y="1018309"/>
            <a:ext cx="2895600" cy="4821382"/>
          </a:xfrm>
          <a:prstGeom prst="rect">
            <a:avLst/>
          </a:prstGeom>
        </p:spPr>
      </p:pic>
      <p:pic>
        <p:nvPicPr>
          <p:cNvPr id="8" name="图片 7">
            <a:extLst>
              <a:ext uri="{FF2B5EF4-FFF2-40B4-BE49-F238E27FC236}">
                <a16:creationId xmlns:a16="http://schemas.microsoft.com/office/drawing/2014/main" id="{A64FFD6A-096D-4D9E-B9F7-2B95C05BF37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90411" y="1018309"/>
            <a:ext cx="2734057" cy="4801270"/>
          </a:xfrm>
          <a:prstGeom prst="rect">
            <a:avLst/>
          </a:prstGeom>
        </p:spPr>
      </p:pic>
      <p:sp>
        <p:nvSpPr>
          <p:cNvPr id="9" name="文本框 8">
            <a:extLst>
              <a:ext uri="{FF2B5EF4-FFF2-40B4-BE49-F238E27FC236}">
                <a16:creationId xmlns:a16="http://schemas.microsoft.com/office/drawing/2014/main" id="{0C1A643B-7B01-4F73-A993-A73034070AC7}"/>
              </a:ext>
            </a:extLst>
          </p:cNvPr>
          <p:cNvSpPr txBox="1"/>
          <p:nvPr/>
        </p:nvSpPr>
        <p:spPr>
          <a:xfrm>
            <a:off x="8007194" y="6054436"/>
            <a:ext cx="2217274" cy="369332"/>
          </a:xfrm>
          <a:prstGeom prst="rect">
            <a:avLst/>
          </a:prstGeom>
          <a:noFill/>
        </p:spPr>
        <p:txBody>
          <a:bodyPr wrap="none" rtlCol="0">
            <a:spAutoFit/>
          </a:bodyPr>
          <a:lstStyle/>
          <a:p>
            <a:r>
              <a:rPr lang="en-US" altLang="zh-CN" dirty="0">
                <a:solidFill>
                  <a:schemeClr val="bg2">
                    <a:lumMod val="25000"/>
                  </a:schemeClr>
                </a:solidFill>
              </a:rPr>
              <a:t>——</a:t>
            </a:r>
            <a:r>
              <a:rPr lang="zh-CN" altLang="en-US" dirty="0">
                <a:solidFill>
                  <a:schemeClr val="bg2">
                    <a:lumMod val="25000"/>
                  </a:schemeClr>
                </a:solidFill>
              </a:rPr>
              <a:t>详情见界面原型</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53340" y="-2659380"/>
            <a:ext cx="3083560" cy="6671310"/>
            <a:chOff x="-84" y="-4188"/>
            <a:chExt cx="4856" cy="10506"/>
          </a:xfrm>
        </p:grpSpPr>
        <p:grpSp>
          <p:nvGrpSpPr>
            <p:cNvPr id="29" name="组合 28"/>
            <p:cNvGrpSpPr/>
            <p:nvPr/>
          </p:nvGrpSpPr>
          <p:grpSpPr>
            <a:xfrm rot="17700000" flipH="1">
              <a:off x="-3129" y="-1143"/>
              <a:ext cx="10506" cy="4416"/>
              <a:chOff x="4235" y="0"/>
              <a:chExt cx="10192" cy="3964"/>
            </a:xfrm>
          </p:grpSpPr>
          <p:grpSp>
            <p:nvGrpSpPr>
              <p:cNvPr id="30" name="组合 29"/>
              <p:cNvGrpSpPr/>
              <p:nvPr/>
            </p:nvGrpSpPr>
            <p:grpSpPr>
              <a:xfrm>
                <a:off x="4235" y="0"/>
                <a:ext cx="9919" cy="3964"/>
                <a:chOff x="4235" y="0"/>
                <a:chExt cx="9919" cy="3964"/>
              </a:xfrm>
            </p:grpSpPr>
            <p:pic>
              <p:nvPicPr>
                <p:cNvPr id="31" name="图片 30" descr="400083054"/>
                <p:cNvPicPr>
                  <a:picLocks noChangeAspect="1"/>
                </p:cNvPicPr>
                <p:nvPr/>
              </p:nvPicPr>
              <p:blipFill>
                <a:blip r:embed="rId2"/>
                <a:srcRect l="20170" r="22753" b="67620"/>
                <a:stretch>
                  <a:fillRect/>
                </a:stretch>
              </p:blipFill>
              <p:spPr>
                <a:xfrm>
                  <a:off x="5114" y="0"/>
                  <a:ext cx="9041" cy="3419"/>
                </a:xfrm>
                <a:prstGeom prst="rect">
                  <a:avLst/>
                </a:prstGeom>
              </p:spPr>
            </p:pic>
            <p:sp>
              <p:nvSpPr>
                <p:cNvPr id="32" name="矩形 31"/>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3" name="矩形 32"/>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文本框 9"/>
            <p:cNvSpPr txBox="1"/>
            <p:nvPr/>
          </p:nvSpPr>
          <p:spPr>
            <a:xfrm>
              <a:off x="868" y="594"/>
              <a:ext cx="3904" cy="582"/>
            </a:xfrm>
            <a:prstGeom prst="rect">
              <a:avLst/>
            </a:prstGeom>
            <a:solidFill>
              <a:srgbClr val="FFFFFF"/>
            </a:solidFill>
            <a:ln>
              <a:solidFill>
                <a:srgbClr val="7B6F66"/>
              </a:solidFill>
            </a:ln>
          </p:spPr>
          <p:txBody>
            <a:bodyPr wrap="square" rtlCol="0">
              <a:spAutoFit/>
            </a:bodyPr>
            <a:lstStyle/>
            <a:p>
              <a:pPr algn="ctr"/>
              <a:r>
                <a:rPr lang="zh-CN" altLang="en-US" dirty="0">
                  <a:solidFill>
                    <a:schemeClr val="tx1">
                      <a:lumMod val="65000"/>
                      <a:lumOff val="35000"/>
                    </a:schemeClr>
                  </a:solidFill>
                  <a:latin typeface="微软雅黑" panose="020B0503020204020204" charset="-122"/>
                  <a:ea typeface="微软雅黑" panose="020B0503020204020204" charset="-122"/>
                  <a:cs typeface="+mn-ea"/>
                  <a:sym typeface="+mn-lt"/>
                </a:rPr>
                <a:t>网页端界面原型</a:t>
              </a:r>
            </a:p>
          </p:txBody>
        </p:sp>
      </p:grpSp>
      <p:sp>
        <p:nvSpPr>
          <p:cNvPr id="9" name="文本框 8">
            <a:extLst>
              <a:ext uri="{FF2B5EF4-FFF2-40B4-BE49-F238E27FC236}">
                <a16:creationId xmlns:a16="http://schemas.microsoft.com/office/drawing/2014/main" id="{0C1A643B-7B01-4F73-A993-A73034070AC7}"/>
              </a:ext>
            </a:extLst>
          </p:cNvPr>
          <p:cNvSpPr txBox="1"/>
          <p:nvPr/>
        </p:nvSpPr>
        <p:spPr>
          <a:xfrm>
            <a:off x="8007194" y="6054436"/>
            <a:ext cx="2217274" cy="369332"/>
          </a:xfrm>
          <a:prstGeom prst="rect">
            <a:avLst/>
          </a:prstGeom>
          <a:noFill/>
        </p:spPr>
        <p:txBody>
          <a:bodyPr wrap="none" rtlCol="0">
            <a:spAutoFit/>
          </a:bodyPr>
          <a:lstStyle/>
          <a:p>
            <a:r>
              <a:rPr lang="en-US" altLang="zh-CN" dirty="0">
                <a:solidFill>
                  <a:schemeClr val="bg2">
                    <a:lumMod val="25000"/>
                  </a:schemeClr>
                </a:solidFill>
              </a:rPr>
              <a:t>——</a:t>
            </a:r>
            <a:r>
              <a:rPr lang="zh-CN" altLang="en-US" dirty="0">
                <a:solidFill>
                  <a:schemeClr val="bg2">
                    <a:lumMod val="25000"/>
                  </a:schemeClr>
                </a:solidFill>
              </a:rPr>
              <a:t>详情见界面原型</a:t>
            </a:r>
          </a:p>
        </p:txBody>
      </p:sp>
      <p:pic>
        <p:nvPicPr>
          <p:cNvPr id="3" name="图片 2">
            <a:extLst>
              <a:ext uri="{FF2B5EF4-FFF2-40B4-BE49-F238E27FC236}">
                <a16:creationId xmlns:a16="http://schemas.microsoft.com/office/drawing/2014/main" id="{3E4EB1BB-0D8C-4137-B883-F0171DC7E0F5}"/>
              </a:ext>
            </a:extLst>
          </p:cNvPr>
          <p:cNvPicPr>
            <a:picLocks noChangeAspect="1"/>
          </p:cNvPicPr>
          <p:nvPr/>
        </p:nvPicPr>
        <p:blipFill rotWithShape="1">
          <a:blip r:embed="rId3">
            <a:extLst>
              <a:ext uri="{28A0092B-C50C-407E-A947-70E740481C1C}">
                <a14:useLocalDpi xmlns:a14="http://schemas.microsoft.com/office/drawing/2010/main" val="0"/>
              </a:ext>
            </a:extLst>
          </a:blip>
          <a:srcRect t="-269" r="9522"/>
          <a:stretch/>
        </p:blipFill>
        <p:spPr>
          <a:xfrm>
            <a:off x="1156104" y="831045"/>
            <a:ext cx="9879792" cy="5223391"/>
          </a:xfrm>
          <a:prstGeom prst="rect">
            <a:avLst/>
          </a:prstGeom>
        </p:spPr>
      </p:pic>
    </p:spTree>
    <p:extLst>
      <p:ext uri="{BB962C8B-B14F-4D97-AF65-F5344CB8AC3E}">
        <p14:creationId xmlns:p14="http://schemas.microsoft.com/office/powerpoint/2010/main" val="31852371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287655" y="264160"/>
            <a:ext cx="11587480" cy="6335395"/>
          </a:xfrm>
          <a:prstGeom prst="rect">
            <a:avLst/>
          </a:prstGeom>
          <a:solidFill>
            <a:schemeClr val="bg1"/>
          </a:solid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nvGrpSpPr>
          <p:cNvPr id="20" name="组合 19"/>
          <p:cNvGrpSpPr/>
          <p:nvPr/>
        </p:nvGrpSpPr>
        <p:grpSpPr>
          <a:xfrm>
            <a:off x="338188" y="3481070"/>
            <a:ext cx="11536947" cy="3014966"/>
            <a:chOff x="-108" y="5946"/>
            <a:chExt cx="19312" cy="4853"/>
          </a:xfrm>
        </p:grpSpPr>
        <p:pic>
          <p:nvPicPr>
            <p:cNvPr id="21" name="图片 20" descr="400083054"/>
            <p:cNvPicPr>
              <a:picLocks noChangeAspect="1"/>
            </p:cNvPicPr>
            <p:nvPr/>
          </p:nvPicPr>
          <p:blipFill>
            <a:blip r:embed="rId3"/>
            <a:srcRect t="62118"/>
            <a:stretch>
              <a:fillRect/>
            </a:stretch>
          </p:blipFill>
          <p:spPr>
            <a:xfrm>
              <a:off x="-108" y="5946"/>
              <a:ext cx="19312" cy="4853"/>
            </a:xfrm>
            <a:prstGeom prst="rect">
              <a:avLst/>
            </a:prstGeom>
          </p:spPr>
        </p:pic>
        <p:sp>
          <p:nvSpPr>
            <p:cNvPr id="22" name="矩形 21"/>
            <p:cNvSpPr/>
            <p:nvPr/>
          </p:nvSpPr>
          <p:spPr>
            <a:xfrm>
              <a:off x="4038" y="6139"/>
              <a:ext cx="11616"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文本框 2"/>
          <p:cNvSpPr txBox="1"/>
          <p:nvPr/>
        </p:nvSpPr>
        <p:spPr>
          <a:xfrm>
            <a:off x="5142895" y="554176"/>
            <a:ext cx="1906209" cy="523220"/>
          </a:xfrm>
          <a:prstGeom prst="rect">
            <a:avLst/>
          </a:prstGeom>
          <a:noFill/>
        </p:spPr>
        <p:txBody>
          <a:bodyPr wrap="square" rtlCol="0">
            <a:spAutoFit/>
          </a:bodyPr>
          <a:lstStyle/>
          <a:p>
            <a:pPr algn="l"/>
            <a:r>
              <a:rPr lang="en-US" altLang="zh-CN" sz="2800" b="1" dirty="0">
                <a:solidFill>
                  <a:schemeClr val="bg2">
                    <a:lumMod val="50000"/>
                  </a:schemeClr>
                </a:solidFill>
                <a:latin typeface="方正姚体" panose="02010601030101010101" charset="-122"/>
                <a:ea typeface="方正姚体" panose="02010601030101010101" charset="-122"/>
              </a:rPr>
              <a:t>PART  FIVE</a:t>
            </a:r>
          </a:p>
        </p:txBody>
      </p:sp>
      <p:sp>
        <p:nvSpPr>
          <p:cNvPr id="4" name="文本框 3"/>
          <p:cNvSpPr txBox="1"/>
          <p:nvPr/>
        </p:nvSpPr>
        <p:spPr>
          <a:xfrm>
            <a:off x="4504252" y="2619859"/>
            <a:ext cx="3154281" cy="830997"/>
          </a:xfrm>
          <a:prstGeom prst="rect">
            <a:avLst/>
          </a:prstGeom>
          <a:noFill/>
        </p:spPr>
        <p:txBody>
          <a:bodyPr wrap="square" rtlCol="0">
            <a:spAutoFit/>
          </a:bodyPr>
          <a:lstStyle/>
          <a:p>
            <a:pPr algn="l"/>
            <a:r>
              <a:rPr lang="en-US" altLang="zh-CN" sz="4800" dirty="0">
                <a:solidFill>
                  <a:schemeClr val="bg2">
                    <a:lumMod val="50000"/>
                  </a:schemeClr>
                </a:solidFill>
                <a:latin typeface="方正姚体" panose="02010601030101010101" charset="-122"/>
                <a:ea typeface="方正姚体" panose="02010601030101010101" charset="-122"/>
              </a:rPr>
              <a:t>5.</a:t>
            </a:r>
            <a:r>
              <a:rPr lang="zh-CN" altLang="en-US" sz="4800" dirty="0">
                <a:solidFill>
                  <a:schemeClr val="bg2">
                    <a:lumMod val="50000"/>
                  </a:schemeClr>
                </a:solidFill>
                <a:latin typeface="方正姚体" panose="02010601030101010101" charset="-122"/>
                <a:ea typeface="方正姚体" panose="02010601030101010101" charset="-122"/>
              </a:rPr>
              <a:t>需求用例</a:t>
            </a:r>
            <a:endParaRPr lang="zh-CN" altLang="zh-CN" sz="4800" dirty="0">
              <a:solidFill>
                <a:schemeClr val="bg2">
                  <a:lumMod val="50000"/>
                </a:schemeClr>
              </a:solidFill>
              <a:latin typeface="方正姚体" panose="02010601030101010101" charset="-122"/>
              <a:ea typeface="方正姚体" panose="02010601030101010101" charset="-122"/>
            </a:endParaRPr>
          </a:p>
        </p:txBody>
      </p:sp>
    </p:spTree>
    <p:extLst>
      <p:ext uri="{BB962C8B-B14F-4D97-AF65-F5344CB8AC3E}">
        <p14:creationId xmlns:p14="http://schemas.microsoft.com/office/powerpoint/2010/main" val="5660829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53340" y="-2659380"/>
            <a:ext cx="3083560" cy="6671310"/>
            <a:chOff x="-84" y="-4188"/>
            <a:chExt cx="4856" cy="10506"/>
          </a:xfrm>
        </p:grpSpPr>
        <p:grpSp>
          <p:nvGrpSpPr>
            <p:cNvPr id="29" name="组合 28"/>
            <p:cNvGrpSpPr/>
            <p:nvPr/>
          </p:nvGrpSpPr>
          <p:grpSpPr>
            <a:xfrm rot="17700000" flipH="1">
              <a:off x="-3129" y="-1143"/>
              <a:ext cx="10506" cy="4416"/>
              <a:chOff x="4235" y="0"/>
              <a:chExt cx="10192" cy="3964"/>
            </a:xfrm>
          </p:grpSpPr>
          <p:grpSp>
            <p:nvGrpSpPr>
              <p:cNvPr id="30" name="组合 29"/>
              <p:cNvGrpSpPr/>
              <p:nvPr/>
            </p:nvGrpSpPr>
            <p:grpSpPr>
              <a:xfrm>
                <a:off x="4235" y="0"/>
                <a:ext cx="9919" cy="3964"/>
                <a:chOff x="4235" y="0"/>
                <a:chExt cx="9919" cy="3964"/>
              </a:xfrm>
            </p:grpSpPr>
            <p:pic>
              <p:nvPicPr>
                <p:cNvPr id="31" name="图片 30" descr="400083054"/>
                <p:cNvPicPr>
                  <a:picLocks noChangeAspect="1"/>
                </p:cNvPicPr>
                <p:nvPr/>
              </p:nvPicPr>
              <p:blipFill>
                <a:blip r:embed="rId3"/>
                <a:srcRect l="20170" r="22753" b="67620"/>
                <a:stretch>
                  <a:fillRect/>
                </a:stretch>
              </p:blipFill>
              <p:spPr>
                <a:xfrm>
                  <a:off x="5114" y="0"/>
                  <a:ext cx="9041" cy="3419"/>
                </a:xfrm>
                <a:prstGeom prst="rect">
                  <a:avLst/>
                </a:prstGeom>
              </p:spPr>
            </p:pic>
            <p:sp>
              <p:nvSpPr>
                <p:cNvPr id="32" name="矩形 31"/>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3" name="矩形 32"/>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3" name="文本框 22"/>
            <p:cNvSpPr txBox="1"/>
            <p:nvPr/>
          </p:nvSpPr>
          <p:spPr>
            <a:xfrm>
              <a:off x="868" y="594"/>
              <a:ext cx="3904" cy="580"/>
            </a:xfrm>
            <a:prstGeom prst="rect">
              <a:avLst/>
            </a:prstGeom>
            <a:solidFill>
              <a:srgbClr val="FFFFFF"/>
            </a:solidFill>
            <a:ln>
              <a:solidFill>
                <a:srgbClr val="7B6F66"/>
              </a:solidFill>
            </a:ln>
          </p:spPr>
          <p:txBody>
            <a:bodyPr wrap="square" rtlCol="0">
              <a:spAutoFit/>
            </a:bodyPr>
            <a:lstStyle/>
            <a:p>
              <a:pPr algn="ctr"/>
              <a:r>
                <a:rPr lang="zh-CN" altLang="en-US" dirty="0">
                  <a:solidFill>
                    <a:schemeClr val="tx1">
                      <a:lumMod val="65000"/>
                      <a:lumOff val="35000"/>
                    </a:schemeClr>
                  </a:solidFill>
                  <a:latin typeface="微软雅黑" panose="020B0503020204020204" charset="-122"/>
                  <a:ea typeface="微软雅黑" panose="020B0503020204020204" charset="-122"/>
                  <a:cs typeface="+mn-ea"/>
                  <a:sym typeface="+mn-lt"/>
                </a:rPr>
                <a:t>主要特性</a:t>
              </a:r>
            </a:p>
          </p:txBody>
        </p:sp>
      </p:grpSp>
      <p:graphicFrame>
        <p:nvGraphicFramePr>
          <p:cNvPr id="2" name="表格 1">
            <a:extLst>
              <a:ext uri="{FF2B5EF4-FFF2-40B4-BE49-F238E27FC236}">
                <a16:creationId xmlns:a16="http://schemas.microsoft.com/office/drawing/2014/main" id="{55F39E07-619F-4048-BF7A-B10653A590A4}"/>
              </a:ext>
            </a:extLst>
          </p:cNvPr>
          <p:cNvGraphicFramePr>
            <a:graphicFrameLocks noGrp="1"/>
          </p:cNvGraphicFramePr>
          <p:nvPr>
            <p:extLst>
              <p:ext uri="{D42A27DB-BD31-4B8C-83A1-F6EECF244321}">
                <p14:modId xmlns:p14="http://schemas.microsoft.com/office/powerpoint/2010/main" val="4039911432"/>
              </p:ext>
            </p:extLst>
          </p:nvPr>
        </p:nvGraphicFramePr>
        <p:xfrm>
          <a:off x="656590" y="964975"/>
          <a:ext cx="10878820" cy="5681814"/>
        </p:xfrm>
        <a:graphic>
          <a:graphicData uri="http://schemas.openxmlformats.org/drawingml/2006/table">
            <a:tbl>
              <a:tblPr firstRow="1" firstCol="1" bandRow="1">
                <a:tableStyleId>{F5AB1C69-6EDB-4FF4-983F-18BD219EF322}</a:tableStyleId>
              </a:tblPr>
              <a:tblGrid>
                <a:gridCol w="952608">
                  <a:extLst>
                    <a:ext uri="{9D8B030D-6E8A-4147-A177-3AD203B41FA5}">
                      <a16:colId xmlns:a16="http://schemas.microsoft.com/office/drawing/2014/main" val="336466585"/>
                    </a:ext>
                  </a:extLst>
                </a:gridCol>
                <a:gridCol w="764418">
                  <a:extLst>
                    <a:ext uri="{9D8B030D-6E8A-4147-A177-3AD203B41FA5}">
                      <a16:colId xmlns:a16="http://schemas.microsoft.com/office/drawing/2014/main" val="656216895"/>
                    </a:ext>
                  </a:extLst>
                </a:gridCol>
                <a:gridCol w="2176930">
                  <a:extLst>
                    <a:ext uri="{9D8B030D-6E8A-4147-A177-3AD203B41FA5}">
                      <a16:colId xmlns:a16="http://schemas.microsoft.com/office/drawing/2014/main" val="1665274836"/>
                    </a:ext>
                  </a:extLst>
                </a:gridCol>
                <a:gridCol w="6984864">
                  <a:extLst>
                    <a:ext uri="{9D8B030D-6E8A-4147-A177-3AD203B41FA5}">
                      <a16:colId xmlns:a16="http://schemas.microsoft.com/office/drawing/2014/main" val="3163655656"/>
                    </a:ext>
                  </a:extLst>
                </a:gridCol>
              </a:tblGrid>
              <a:tr h="325652">
                <a:tc>
                  <a:txBody>
                    <a:bodyPr/>
                    <a:lstStyle/>
                    <a:p>
                      <a:pPr algn="just">
                        <a:spcAft>
                          <a:spcPts val="0"/>
                        </a:spcAft>
                      </a:pPr>
                      <a:r>
                        <a:rPr lang="zh-CN" sz="1400" kern="100">
                          <a:effectLst/>
                        </a:rPr>
                        <a:t>序号</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45248" marR="45248" marT="0" marB="0"/>
                </a:tc>
                <a:tc>
                  <a:txBody>
                    <a:bodyPr/>
                    <a:lstStyle/>
                    <a:p>
                      <a:pPr algn="just">
                        <a:spcAft>
                          <a:spcPts val="0"/>
                        </a:spcAft>
                      </a:pPr>
                      <a:r>
                        <a:rPr lang="zh-CN" sz="1400" kern="100">
                          <a:effectLst/>
                        </a:rPr>
                        <a:t>特性</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45248" marR="45248" marT="0" marB="0"/>
                </a:tc>
                <a:tc>
                  <a:txBody>
                    <a:bodyPr/>
                    <a:lstStyle/>
                    <a:p>
                      <a:pPr algn="just">
                        <a:spcAft>
                          <a:spcPts val="0"/>
                        </a:spcAft>
                      </a:pPr>
                      <a:r>
                        <a:rPr lang="zh-CN" sz="1400" kern="100" dirty="0">
                          <a:effectLst/>
                        </a:rPr>
                        <a:t>功能点</a:t>
                      </a: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45248" marR="45248" marT="0" marB="0"/>
                </a:tc>
                <a:tc>
                  <a:txBody>
                    <a:bodyPr/>
                    <a:lstStyle/>
                    <a:p>
                      <a:pPr algn="just">
                        <a:spcAft>
                          <a:spcPts val="0"/>
                        </a:spcAft>
                      </a:pPr>
                      <a:r>
                        <a:rPr lang="zh-CN" sz="1400" kern="100" dirty="0">
                          <a:effectLst/>
                        </a:rPr>
                        <a:t>特性描述</a:t>
                      </a: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45248" marR="45248" marT="0" marB="0"/>
                </a:tc>
                <a:extLst>
                  <a:ext uri="{0D108BD9-81ED-4DB2-BD59-A6C34878D82A}">
                    <a16:rowId xmlns:a16="http://schemas.microsoft.com/office/drawing/2014/main" val="2398857505"/>
                  </a:ext>
                </a:extLst>
              </a:tr>
              <a:tr h="678567">
                <a:tc rowSpan="15">
                  <a:txBody>
                    <a:bodyPr/>
                    <a:lstStyle/>
                    <a:p>
                      <a:pPr algn="just">
                        <a:spcAft>
                          <a:spcPts val="0"/>
                        </a:spcAft>
                      </a:pPr>
                      <a:r>
                        <a:rPr lang="en-US" sz="1400" kern="100" dirty="0">
                          <a:effectLst/>
                        </a:rPr>
                        <a:t>FE-1</a:t>
                      </a: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45248" marR="45248" marT="0" marB="0"/>
                </a:tc>
                <a:tc rowSpan="15">
                  <a:txBody>
                    <a:bodyPr/>
                    <a:lstStyle/>
                    <a:p>
                      <a:pPr algn="just">
                        <a:spcAft>
                          <a:spcPts val="0"/>
                        </a:spcAft>
                      </a:pPr>
                      <a:r>
                        <a:rPr lang="zh-CN" sz="1400" kern="100" dirty="0">
                          <a:effectLst/>
                        </a:rPr>
                        <a:t>课程相关操作</a:t>
                      </a: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45248" marR="45248" marT="0" marB="0"/>
                </a:tc>
                <a:tc>
                  <a:txBody>
                    <a:bodyPr/>
                    <a:lstStyle/>
                    <a:p>
                      <a:pPr marL="342900" lvl="0" indent="-342900" algn="just">
                        <a:lnSpc>
                          <a:spcPct val="115000"/>
                        </a:lnSpc>
                        <a:spcAft>
                          <a:spcPts val="0"/>
                        </a:spcAft>
                        <a:buFont typeface="+mj-lt"/>
                        <a:buAutoNum type="arabicPeriod"/>
                      </a:pPr>
                      <a:r>
                        <a:rPr lang="zh-CN" sz="1400" kern="100">
                          <a:effectLst/>
                        </a:rPr>
                        <a:t>课程介绍</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45248" marR="45248" marT="0" marB="0"/>
                </a:tc>
                <a:tc>
                  <a:txBody>
                    <a:bodyPr/>
                    <a:lstStyle/>
                    <a:p>
                      <a:pPr algn="just">
                        <a:spcAft>
                          <a:spcPts val="0"/>
                        </a:spcAft>
                      </a:pPr>
                      <a:r>
                        <a:rPr lang="zh-CN" sz="1400" kern="100">
                          <a:effectLst/>
                        </a:rPr>
                        <a:t>网站有系统的课程介绍包括项目管理,需求工程等几门课的课程信息、课程公告、教学资源、历届优秀作业、课程答疑、课程讨论、相关链接、留言板，以及所需前沿课程。并可以在以后增加另外课程的时候可以定制。</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45248" marR="45248" marT="0" marB="0"/>
                </a:tc>
                <a:extLst>
                  <a:ext uri="{0D108BD9-81ED-4DB2-BD59-A6C34878D82A}">
                    <a16:rowId xmlns:a16="http://schemas.microsoft.com/office/drawing/2014/main" val="2563872665"/>
                  </a:ext>
                </a:extLst>
              </a:tr>
              <a:tr h="407140">
                <a:tc vMerge="1">
                  <a:txBody>
                    <a:bodyPr/>
                    <a:lstStyle/>
                    <a:p>
                      <a:endParaRPr lang="zh-CN" altLang="en-US"/>
                    </a:p>
                  </a:txBody>
                  <a:tcPr/>
                </a:tc>
                <a:tc vMerge="1">
                  <a:txBody>
                    <a:bodyPr/>
                    <a:lstStyle/>
                    <a:p>
                      <a:endParaRPr lang="zh-CN" altLang="en-US"/>
                    </a:p>
                  </a:txBody>
                  <a:tcPr/>
                </a:tc>
                <a:tc>
                  <a:txBody>
                    <a:bodyPr/>
                    <a:lstStyle/>
                    <a:p>
                      <a:pPr marL="342900" lvl="0" indent="-342900" algn="just">
                        <a:lnSpc>
                          <a:spcPct val="115000"/>
                        </a:lnSpc>
                        <a:spcAft>
                          <a:spcPts val="0"/>
                        </a:spcAft>
                        <a:buFont typeface="+mj-lt"/>
                        <a:buAutoNum type="arabicPeriod"/>
                      </a:pPr>
                      <a:r>
                        <a:rPr lang="zh-CN" sz="1400" kern="100" dirty="0">
                          <a:effectLst/>
                        </a:rPr>
                        <a:t>课程公告</a:t>
                      </a: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45248" marR="45248" marT="0" marB="0"/>
                </a:tc>
                <a:tc>
                  <a:txBody>
                    <a:bodyPr/>
                    <a:lstStyle/>
                    <a:p>
                      <a:pPr algn="just">
                        <a:spcAft>
                          <a:spcPts val="0"/>
                        </a:spcAft>
                      </a:pPr>
                      <a:r>
                        <a:rPr lang="zh-CN" sz="1400" kern="100">
                          <a:effectLst/>
                        </a:rPr>
                        <a:t>用于教师发布作业，临时变更课程等的通知，通知以课程消息方式私信推送至该课程所有相关人员。</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45248" marR="45248" marT="0" marB="0"/>
                </a:tc>
                <a:extLst>
                  <a:ext uri="{0D108BD9-81ED-4DB2-BD59-A6C34878D82A}">
                    <a16:rowId xmlns:a16="http://schemas.microsoft.com/office/drawing/2014/main" val="4193075430"/>
                  </a:ext>
                </a:extLst>
              </a:tr>
              <a:tr h="271427">
                <a:tc vMerge="1">
                  <a:txBody>
                    <a:bodyPr/>
                    <a:lstStyle/>
                    <a:p>
                      <a:endParaRPr lang="zh-CN" altLang="en-US"/>
                    </a:p>
                  </a:txBody>
                  <a:tcPr/>
                </a:tc>
                <a:tc vMerge="1">
                  <a:txBody>
                    <a:bodyPr/>
                    <a:lstStyle/>
                    <a:p>
                      <a:endParaRPr lang="zh-CN" altLang="en-US"/>
                    </a:p>
                  </a:txBody>
                  <a:tcPr/>
                </a:tc>
                <a:tc>
                  <a:txBody>
                    <a:bodyPr/>
                    <a:lstStyle/>
                    <a:p>
                      <a:pPr marL="342900" lvl="0" indent="-342900" algn="just">
                        <a:lnSpc>
                          <a:spcPct val="115000"/>
                        </a:lnSpc>
                        <a:spcAft>
                          <a:spcPts val="0"/>
                        </a:spcAft>
                        <a:buFont typeface="+mj-lt"/>
                        <a:buAutoNum type="arabicPeriod"/>
                      </a:pPr>
                      <a:r>
                        <a:rPr lang="zh-CN" sz="1400" kern="100">
                          <a:effectLst/>
                        </a:rPr>
                        <a:t>课程关注</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45248" marR="45248" marT="0" marB="0"/>
                </a:tc>
                <a:tc>
                  <a:txBody>
                    <a:bodyPr/>
                    <a:lstStyle/>
                    <a:p>
                      <a:pPr algn="just">
                        <a:spcAft>
                          <a:spcPts val="0"/>
                        </a:spcAft>
                      </a:pPr>
                      <a:r>
                        <a:rPr lang="zh-CN" sz="1400" kern="100">
                          <a:effectLst/>
                        </a:rPr>
                        <a:t>关注某门课程后，该课程的超链接信息条目会在用户的课程总览界面上置顶</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45248" marR="45248" marT="0" marB="0"/>
                </a:tc>
                <a:extLst>
                  <a:ext uri="{0D108BD9-81ED-4DB2-BD59-A6C34878D82A}">
                    <a16:rowId xmlns:a16="http://schemas.microsoft.com/office/drawing/2014/main" val="2810072051"/>
                  </a:ext>
                </a:extLst>
              </a:tr>
              <a:tr h="678567">
                <a:tc vMerge="1">
                  <a:txBody>
                    <a:bodyPr/>
                    <a:lstStyle/>
                    <a:p>
                      <a:endParaRPr lang="zh-CN" altLang="en-US"/>
                    </a:p>
                  </a:txBody>
                  <a:tcPr/>
                </a:tc>
                <a:tc vMerge="1">
                  <a:txBody>
                    <a:bodyPr/>
                    <a:lstStyle/>
                    <a:p>
                      <a:endParaRPr lang="zh-CN" altLang="en-US"/>
                    </a:p>
                  </a:txBody>
                  <a:tcPr/>
                </a:tc>
                <a:tc>
                  <a:txBody>
                    <a:bodyPr/>
                    <a:lstStyle/>
                    <a:p>
                      <a:pPr marL="342900" lvl="0" indent="-342900" algn="just">
                        <a:lnSpc>
                          <a:spcPct val="115000"/>
                        </a:lnSpc>
                        <a:spcAft>
                          <a:spcPts val="0"/>
                        </a:spcAft>
                        <a:buFont typeface="+mj-lt"/>
                        <a:buAutoNum type="arabicPeriod"/>
                      </a:pPr>
                      <a:r>
                        <a:rPr lang="zh-CN" sz="1400" kern="100" dirty="0">
                          <a:effectLst/>
                        </a:rPr>
                        <a:t>课程资料显示</a:t>
                      </a: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45248" marR="45248" marT="0" marB="0"/>
                </a:tc>
                <a:tc>
                  <a:txBody>
                    <a:bodyPr/>
                    <a:lstStyle/>
                    <a:p>
                      <a:pPr algn="just">
                        <a:spcAft>
                          <a:spcPts val="0"/>
                        </a:spcAft>
                      </a:pPr>
                      <a:r>
                        <a:rPr lang="zh-CN" sz="1400" kern="100">
                          <a:effectLst/>
                        </a:rPr>
                        <a:t>课程详情界面中提供课件（包括以往的旧版本课件，以及最新的课件）、模板、参考资料、以往优秀作业、教学视频、音频资料、电子教材、历年试卷、补课资料，以及老师的教学交流文章下载超链接，用于下载资料。</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45248" marR="45248" marT="0" marB="0"/>
                </a:tc>
                <a:extLst>
                  <a:ext uri="{0D108BD9-81ED-4DB2-BD59-A6C34878D82A}">
                    <a16:rowId xmlns:a16="http://schemas.microsoft.com/office/drawing/2014/main" val="478112621"/>
                  </a:ext>
                </a:extLst>
              </a:tr>
              <a:tr h="248992">
                <a:tc vMerge="1">
                  <a:txBody>
                    <a:bodyPr/>
                    <a:lstStyle/>
                    <a:p>
                      <a:endParaRPr lang="zh-CN" altLang="en-US"/>
                    </a:p>
                  </a:txBody>
                  <a:tcPr/>
                </a:tc>
                <a:tc vMerge="1">
                  <a:txBody>
                    <a:bodyPr/>
                    <a:lstStyle/>
                    <a:p>
                      <a:endParaRPr lang="zh-CN" altLang="en-US"/>
                    </a:p>
                  </a:txBody>
                  <a:tcPr/>
                </a:tc>
                <a:tc>
                  <a:txBody>
                    <a:bodyPr/>
                    <a:lstStyle/>
                    <a:p>
                      <a:pPr marL="342900" lvl="0" indent="-342900" algn="just">
                        <a:lnSpc>
                          <a:spcPct val="115000"/>
                        </a:lnSpc>
                        <a:spcAft>
                          <a:spcPts val="0"/>
                        </a:spcAft>
                        <a:buFont typeface="+mj-lt"/>
                        <a:buAutoNum type="arabicPeriod"/>
                      </a:pPr>
                      <a:r>
                        <a:rPr lang="zh-CN" sz="1400" kern="100">
                          <a:effectLst/>
                        </a:rPr>
                        <a:t>课程资料上传</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45248" marR="45248" marT="0" marB="0"/>
                </a:tc>
                <a:tc>
                  <a:txBody>
                    <a:bodyPr/>
                    <a:lstStyle/>
                    <a:p>
                      <a:pPr algn="just">
                        <a:spcAft>
                          <a:spcPts val="0"/>
                        </a:spcAft>
                      </a:pPr>
                      <a:r>
                        <a:rPr lang="zh-CN" sz="1400" kern="100">
                          <a:effectLst/>
                        </a:rPr>
                        <a:t>教师上传自己所开课程的相关资料。</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45248" marR="45248" marT="0" marB="0"/>
                </a:tc>
                <a:extLst>
                  <a:ext uri="{0D108BD9-81ED-4DB2-BD59-A6C34878D82A}">
                    <a16:rowId xmlns:a16="http://schemas.microsoft.com/office/drawing/2014/main" val="758424083"/>
                  </a:ext>
                </a:extLst>
              </a:tr>
              <a:tr h="262739">
                <a:tc vMerge="1">
                  <a:txBody>
                    <a:bodyPr/>
                    <a:lstStyle/>
                    <a:p>
                      <a:endParaRPr lang="zh-CN" altLang="en-US"/>
                    </a:p>
                  </a:txBody>
                  <a:tcPr/>
                </a:tc>
                <a:tc vMerge="1">
                  <a:txBody>
                    <a:bodyPr/>
                    <a:lstStyle/>
                    <a:p>
                      <a:endParaRPr lang="zh-CN" altLang="en-US"/>
                    </a:p>
                  </a:txBody>
                  <a:tcPr/>
                </a:tc>
                <a:tc>
                  <a:txBody>
                    <a:bodyPr/>
                    <a:lstStyle/>
                    <a:p>
                      <a:pPr marL="342900" lvl="0" indent="-342900" algn="just">
                        <a:lnSpc>
                          <a:spcPct val="115000"/>
                        </a:lnSpc>
                        <a:spcAft>
                          <a:spcPts val="0"/>
                        </a:spcAft>
                        <a:buFont typeface="+mj-lt"/>
                        <a:buAutoNum type="arabicPeriod"/>
                      </a:pPr>
                      <a:r>
                        <a:rPr lang="zh-CN" sz="1400" kern="100" dirty="0">
                          <a:effectLst/>
                        </a:rPr>
                        <a:t>在线查看多媒体资料</a:t>
                      </a: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45248" marR="45248" marT="0" marB="0"/>
                </a:tc>
                <a:tc>
                  <a:txBody>
                    <a:bodyPr/>
                    <a:lstStyle/>
                    <a:p>
                      <a:pPr algn="just">
                        <a:spcAft>
                          <a:spcPts val="0"/>
                        </a:spcAft>
                      </a:pPr>
                      <a:r>
                        <a:rPr lang="zh-CN" sz="1400" kern="100" dirty="0">
                          <a:effectLst/>
                        </a:rPr>
                        <a:t>如果教师提供的是多媒体资料，网站能提供在线观看功能（如课堂录像）。</a:t>
                      </a: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45248" marR="45248" marT="0" marB="0"/>
                </a:tc>
                <a:extLst>
                  <a:ext uri="{0D108BD9-81ED-4DB2-BD59-A6C34878D82A}">
                    <a16:rowId xmlns:a16="http://schemas.microsoft.com/office/drawing/2014/main" val="926611947"/>
                  </a:ext>
                </a:extLst>
              </a:tr>
              <a:tr h="234921">
                <a:tc vMerge="1">
                  <a:txBody>
                    <a:bodyPr/>
                    <a:lstStyle/>
                    <a:p>
                      <a:endParaRPr lang="zh-CN" altLang="en-US"/>
                    </a:p>
                  </a:txBody>
                  <a:tcPr/>
                </a:tc>
                <a:tc vMerge="1">
                  <a:txBody>
                    <a:bodyPr/>
                    <a:lstStyle/>
                    <a:p>
                      <a:endParaRPr lang="zh-CN" altLang="en-US"/>
                    </a:p>
                  </a:txBody>
                  <a:tcPr/>
                </a:tc>
                <a:tc>
                  <a:txBody>
                    <a:bodyPr/>
                    <a:lstStyle/>
                    <a:p>
                      <a:pPr marL="342900" lvl="0" indent="-342900" algn="just">
                        <a:lnSpc>
                          <a:spcPct val="115000"/>
                        </a:lnSpc>
                        <a:spcAft>
                          <a:spcPts val="0"/>
                        </a:spcAft>
                        <a:buFont typeface="+mj-lt"/>
                        <a:buAutoNum type="arabicPeriod"/>
                      </a:pPr>
                      <a:r>
                        <a:rPr lang="zh-CN" sz="1400" kern="100">
                          <a:effectLst/>
                        </a:rPr>
                        <a:t>课程信息更新</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45248" marR="45248" marT="0" marB="0"/>
                </a:tc>
                <a:tc>
                  <a:txBody>
                    <a:bodyPr/>
                    <a:lstStyle/>
                    <a:p>
                      <a:pPr algn="just">
                        <a:spcAft>
                          <a:spcPts val="0"/>
                        </a:spcAft>
                      </a:pPr>
                      <a:r>
                        <a:rPr lang="zh-CN" sz="1400" kern="100" dirty="0">
                          <a:effectLst/>
                        </a:rPr>
                        <a:t>教师对课程的删除，以及具体某项信息的修改</a:t>
                      </a: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45248" marR="45248" marT="0" marB="0"/>
                </a:tc>
                <a:extLst>
                  <a:ext uri="{0D108BD9-81ED-4DB2-BD59-A6C34878D82A}">
                    <a16:rowId xmlns:a16="http://schemas.microsoft.com/office/drawing/2014/main" val="2572912461"/>
                  </a:ext>
                </a:extLst>
              </a:tr>
              <a:tr h="542853">
                <a:tc vMerge="1">
                  <a:txBody>
                    <a:bodyPr/>
                    <a:lstStyle/>
                    <a:p>
                      <a:endParaRPr lang="zh-CN" altLang="en-US"/>
                    </a:p>
                  </a:txBody>
                  <a:tcPr/>
                </a:tc>
                <a:tc vMerge="1">
                  <a:txBody>
                    <a:bodyPr/>
                    <a:lstStyle/>
                    <a:p>
                      <a:endParaRPr lang="zh-CN" altLang="en-US"/>
                    </a:p>
                  </a:txBody>
                  <a:tcPr/>
                </a:tc>
                <a:tc>
                  <a:txBody>
                    <a:bodyPr/>
                    <a:lstStyle/>
                    <a:p>
                      <a:pPr marL="342900" lvl="0" indent="-342900" algn="just">
                        <a:lnSpc>
                          <a:spcPct val="115000"/>
                        </a:lnSpc>
                        <a:spcAft>
                          <a:spcPts val="0"/>
                        </a:spcAft>
                        <a:buFont typeface="+mj-lt"/>
                        <a:buAutoNum type="arabicPeriod"/>
                      </a:pPr>
                      <a:r>
                        <a:rPr lang="zh-CN" sz="1400" kern="100" dirty="0">
                          <a:effectLst/>
                        </a:rPr>
                        <a:t>课程资料下载</a:t>
                      </a: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45248" marR="45248" marT="0" marB="0"/>
                </a:tc>
                <a:tc>
                  <a:txBody>
                    <a:bodyPr/>
                    <a:lstStyle/>
                    <a:p>
                      <a:pPr algn="just">
                        <a:spcAft>
                          <a:spcPts val="0"/>
                        </a:spcAft>
                      </a:pPr>
                      <a:r>
                        <a:rPr lang="zh-CN" sz="1400" kern="100">
                          <a:effectLst/>
                        </a:rPr>
                        <a:t>本班老师同学可以通过账号下载，其他用户可以在线浏览简化版课件。下载的速度能够得到保证：同时可容纳10人下载，并且人均速度能达到50kb/s。</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45248" marR="45248" marT="0" marB="0"/>
                </a:tc>
                <a:extLst>
                  <a:ext uri="{0D108BD9-81ED-4DB2-BD59-A6C34878D82A}">
                    <a16:rowId xmlns:a16="http://schemas.microsoft.com/office/drawing/2014/main" val="3805218569"/>
                  </a:ext>
                </a:extLst>
              </a:tr>
              <a:tr h="271427">
                <a:tc vMerge="1">
                  <a:txBody>
                    <a:bodyPr/>
                    <a:lstStyle/>
                    <a:p>
                      <a:endParaRPr lang="zh-CN" altLang="en-US"/>
                    </a:p>
                  </a:txBody>
                  <a:tcPr/>
                </a:tc>
                <a:tc vMerge="1">
                  <a:txBody>
                    <a:bodyPr/>
                    <a:lstStyle/>
                    <a:p>
                      <a:endParaRPr lang="zh-CN" altLang="en-US"/>
                    </a:p>
                  </a:txBody>
                  <a:tcPr/>
                </a:tc>
                <a:tc>
                  <a:txBody>
                    <a:bodyPr/>
                    <a:lstStyle/>
                    <a:p>
                      <a:pPr marL="342900" lvl="0" indent="-342900" algn="just">
                        <a:lnSpc>
                          <a:spcPct val="115000"/>
                        </a:lnSpc>
                        <a:spcAft>
                          <a:spcPts val="0"/>
                        </a:spcAft>
                        <a:buFont typeface="+mj-lt"/>
                        <a:buAutoNum type="arabicPeriod"/>
                      </a:pPr>
                      <a:r>
                        <a:rPr lang="zh-CN" sz="1400" kern="0">
                          <a:effectLst/>
                        </a:rPr>
                        <a:t>申请开课</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45248" marR="45248" marT="0" marB="0"/>
                </a:tc>
                <a:tc>
                  <a:txBody>
                    <a:bodyPr/>
                    <a:lstStyle/>
                    <a:p>
                      <a:pPr algn="just">
                        <a:spcAft>
                          <a:spcPts val="0"/>
                        </a:spcAft>
                      </a:pPr>
                      <a:r>
                        <a:rPr lang="zh-CN" sz="1400" kern="100">
                          <a:effectLst/>
                        </a:rPr>
                        <a:t>教师申请开课，经管理员审核后在课程区域新增课程。</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45248" marR="45248" marT="0" marB="0"/>
                </a:tc>
                <a:extLst>
                  <a:ext uri="{0D108BD9-81ED-4DB2-BD59-A6C34878D82A}">
                    <a16:rowId xmlns:a16="http://schemas.microsoft.com/office/drawing/2014/main" val="2211214319"/>
                  </a:ext>
                </a:extLst>
              </a:tr>
              <a:tr h="271427">
                <a:tc vMerge="1">
                  <a:txBody>
                    <a:bodyPr/>
                    <a:lstStyle/>
                    <a:p>
                      <a:endParaRPr lang="zh-CN" altLang="en-US"/>
                    </a:p>
                  </a:txBody>
                  <a:tcPr/>
                </a:tc>
                <a:tc vMerge="1">
                  <a:txBody>
                    <a:bodyPr/>
                    <a:lstStyle/>
                    <a:p>
                      <a:endParaRPr lang="zh-CN" altLang="en-US"/>
                    </a:p>
                  </a:txBody>
                  <a:tcPr/>
                </a:tc>
                <a:tc>
                  <a:txBody>
                    <a:bodyPr/>
                    <a:lstStyle/>
                    <a:p>
                      <a:pPr marL="342900" lvl="0" indent="-342900" algn="just">
                        <a:lnSpc>
                          <a:spcPct val="115000"/>
                        </a:lnSpc>
                        <a:spcAft>
                          <a:spcPts val="0"/>
                        </a:spcAft>
                        <a:buFont typeface="+mj-lt"/>
                        <a:buAutoNum type="arabicPeriod"/>
                      </a:pPr>
                      <a:r>
                        <a:rPr lang="zh-CN" sz="1400" kern="0">
                          <a:effectLst/>
                        </a:rPr>
                        <a:t>课程答疑</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45248" marR="45248" marT="0" marB="0"/>
                </a:tc>
                <a:tc>
                  <a:txBody>
                    <a:bodyPr/>
                    <a:lstStyle/>
                    <a:p>
                      <a:pPr algn="just">
                        <a:spcAft>
                          <a:spcPts val="0"/>
                        </a:spcAft>
                      </a:pPr>
                      <a:r>
                        <a:rPr lang="zh-CN" sz="1400" kern="100">
                          <a:effectLst/>
                        </a:rPr>
                        <a:t>教师开放课程答疑，课程内部产生一个聊天室，选了本课程的学生可参与到即时的答疑中去。</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45248" marR="45248" marT="0" marB="0"/>
                </a:tc>
                <a:extLst>
                  <a:ext uri="{0D108BD9-81ED-4DB2-BD59-A6C34878D82A}">
                    <a16:rowId xmlns:a16="http://schemas.microsoft.com/office/drawing/2014/main" val="1255293441"/>
                  </a:ext>
                </a:extLst>
              </a:tr>
              <a:tr h="271427">
                <a:tc vMerge="1">
                  <a:txBody>
                    <a:bodyPr/>
                    <a:lstStyle/>
                    <a:p>
                      <a:endParaRPr lang="zh-CN" altLang="en-US"/>
                    </a:p>
                  </a:txBody>
                  <a:tcPr/>
                </a:tc>
                <a:tc vMerge="1">
                  <a:txBody>
                    <a:bodyPr/>
                    <a:lstStyle/>
                    <a:p>
                      <a:endParaRPr lang="zh-CN" altLang="en-US"/>
                    </a:p>
                  </a:txBody>
                  <a:tcPr/>
                </a:tc>
                <a:tc>
                  <a:txBody>
                    <a:bodyPr/>
                    <a:lstStyle/>
                    <a:p>
                      <a:pPr marL="342900" lvl="0" indent="-342900" algn="just">
                        <a:lnSpc>
                          <a:spcPct val="115000"/>
                        </a:lnSpc>
                        <a:spcAft>
                          <a:spcPts val="0"/>
                        </a:spcAft>
                        <a:buFont typeface="+mj-lt"/>
                        <a:buAutoNum type="arabicPeriod"/>
                      </a:pPr>
                      <a:r>
                        <a:rPr lang="zh-CN" sz="1400" kern="0">
                          <a:effectLst/>
                        </a:rPr>
                        <a:t>课程讨论</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45248" marR="45248" marT="0" marB="0"/>
                </a:tc>
                <a:tc>
                  <a:txBody>
                    <a:bodyPr/>
                    <a:lstStyle/>
                    <a:p>
                      <a:pPr algn="just">
                        <a:spcAft>
                          <a:spcPts val="0"/>
                        </a:spcAft>
                      </a:pPr>
                      <a:r>
                        <a:rPr lang="zh-CN" sz="1400" kern="100">
                          <a:effectLst/>
                        </a:rPr>
                        <a:t>学生、教师开放一个课程讨论版，在其中发帖，参与非即时性的讨论。</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45248" marR="45248" marT="0" marB="0"/>
                </a:tc>
                <a:extLst>
                  <a:ext uri="{0D108BD9-81ED-4DB2-BD59-A6C34878D82A}">
                    <a16:rowId xmlns:a16="http://schemas.microsoft.com/office/drawing/2014/main" val="60788945"/>
                  </a:ext>
                </a:extLst>
              </a:tr>
              <a:tr h="190808">
                <a:tc vMerge="1">
                  <a:txBody>
                    <a:bodyPr/>
                    <a:lstStyle/>
                    <a:p>
                      <a:endParaRPr lang="zh-CN" altLang="en-US"/>
                    </a:p>
                  </a:txBody>
                  <a:tcPr/>
                </a:tc>
                <a:tc vMerge="1">
                  <a:txBody>
                    <a:bodyPr/>
                    <a:lstStyle/>
                    <a:p>
                      <a:endParaRPr lang="zh-CN" altLang="en-US"/>
                    </a:p>
                  </a:txBody>
                  <a:tcPr/>
                </a:tc>
                <a:tc>
                  <a:txBody>
                    <a:bodyPr/>
                    <a:lstStyle/>
                    <a:p>
                      <a:pPr marL="342900" lvl="0" indent="-342900" algn="just">
                        <a:lnSpc>
                          <a:spcPct val="115000"/>
                        </a:lnSpc>
                        <a:spcAft>
                          <a:spcPts val="0"/>
                        </a:spcAft>
                        <a:buFont typeface="+mj-lt"/>
                        <a:buAutoNum type="arabicPeriod"/>
                      </a:pPr>
                      <a:r>
                        <a:rPr lang="zh-CN" sz="1400" kern="0">
                          <a:effectLst/>
                        </a:rPr>
                        <a:t>课程相关链接</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45248" marR="45248" marT="0" marB="0"/>
                </a:tc>
                <a:tc>
                  <a:txBody>
                    <a:bodyPr/>
                    <a:lstStyle/>
                    <a:p>
                      <a:pPr algn="just">
                        <a:spcAft>
                          <a:spcPts val="0"/>
                        </a:spcAft>
                      </a:pPr>
                      <a:r>
                        <a:rPr lang="zh-CN" sz="1400" kern="100">
                          <a:effectLst/>
                        </a:rPr>
                        <a:t>查看具体课程的一些相关链接</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45248" marR="45248" marT="0" marB="0"/>
                </a:tc>
                <a:extLst>
                  <a:ext uri="{0D108BD9-81ED-4DB2-BD59-A6C34878D82A}">
                    <a16:rowId xmlns:a16="http://schemas.microsoft.com/office/drawing/2014/main" val="1251133309"/>
                  </a:ext>
                </a:extLst>
              </a:tr>
              <a:tr h="271427">
                <a:tc vMerge="1">
                  <a:txBody>
                    <a:bodyPr/>
                    <a:lstStyle/>
                    <a:p>
                      <a:endParaRPr lang="zh-CN" altLang="en-US"/>
                    </a:p>
                  </a:txBody>
                  <a:tcPr/>
                </a:tc>
                <a:tc vMerge="1">
                  <a:txBody>
                    <a:bodyPr/>
                    <a:lstStyle/>
                    <a:p>
                      <a:endParaRPr lang="zh-CN" altLang="en-US"/>
                    </a:p>
                  </a:txBody>
                  <a:tcPr/>
                </a:tc>
                <a:tc>
                  <a:txBody>
                    <a:bodyPr/>
                    <a:lstStyle/>
                    <a:p>
                      <a:pPr marL="342900" lvl="0" indent="-342900" algn="just">
                        <a:lnSpc>
                          <a:spcPct val="115000"/>
                        </a:lnSpc>
                        <a:spcAft>
                          <a:spcPts val="0"/>
                        </a:spcAft>
                        <a:buFont typeface="+mj-lt"/>
                        <a:buAutoNum type="arabicPeriod"/>
                      </a:pPr>
                      <a:r>
                        <a:rPr lang="zh-CN" sz="1400" kern="0">
                          <a:effectLst/>
                        </a:rPr>
                        <a:t>我的课程</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45248" marR="45248" marT="0" marB="0"/>
                </a:tc>
                <a:tc>
                  <a:txBody>
                    <a:bodyPr/>
                    <a:lstStyle/>
                    <a:p>
                      <a:pPr algn="just">
                        <a:spcAft>
                          <a:spcPts val="0"/>
                        </a:spcAft>
                      </a:pPr>
                      <a:r>
                        <a:rPr lang="zh-CN" sz="1400" kern="100" dirty="0">
                          <a:effectLst/>
                        </a:rPr>
                        <a:t>学生查看自己关注的课程，教师查看自己建立的课程</a:t>
                      </a: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45248" marR="45248" marT="0" marB="0"/>
                </a:tc>
                <a:extLst>
                  <a:ext uri="{0D108BD9-81ED-4DB2-BD59-A6C34878D82A}">
                    <a16:rowId xmlns:a16="http://schemas.microsoft.com/office/drawing/2014/main" val="3292554701"/>
                  </a:ext>
                </a:extLst>
              </a:tr>
              <a:tr h="271427">
                <a:tc vMerge="1">
                  <a:txBody>
                    <a:bodyPr/>
                    <a:lstStyle/>
                    <a:p>
                      <a:pPr algn="just">
                        <a:spcAft>
                          <a:spcPts val="0"/>
                        </a:spcAft>
                      </a:pP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45248" marR="45248" marT="0" marB="0"/>
                </a:tc>
                <a:tc vMerge="1">
                  <a:txBody>
                    <a:bodyPr/>
                    <a:lstStyle/>
                    <a:p>
                      <a:pPr algn="just">
                        <a:spcAft>
                          <a:spcPts val="0"/>
                        </a:spcAft>
                      </a:pP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45248" marR="45248" marT="0" marB="0"/>
                </a:tc>
                <a:tc>
                  <a:txBody>
                    <a:bodyPr/>
                    <a:lstStyle/>
                    <a:p>
                      <a:pPr marL="342900" lvl="0" indent="-342900" algn="just">
                        <a:lnSpc>
                          <a:spcPct val="115000"/>
                        </a:lnSpc>
                        <a:spcAft>
                          <a:spcPts val="0"/>
                        </a:spcAft>
                        <a:buFont typeface="+mj-lt"/>
                        <a:buAutoNum type="arabicPeriod"/>
                      </a:pPr>
                      <a:r>
                        <a:rPr lang="zh-CN" sz="1400" kern="0">
                          <a:effectLst/>
                          <a:latin typeface="Calibri" panose="020F0502020204030204" pitchFamily="34" charset="0"/>
                          <a:ea typeface="宋体" panose="02010600030101010101" pitchFamily="2" charset="-122"/>
                          <a:cs typeface="宋体" panose="02010600030101010101" pitchFamily="2" charset="-122"/>
                        </a:rPr>
                        <a:t>查看所有课程</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400" kern="100" dirty="0">
                          <a:effectLst/>
                          <a:latin typeface="Calibri" panose="020F0502020204030204" pitchFamily="34" charset="0"/>
                          <a:ea typeface="宋体" panose="02010600030101010101" pitchFamily="2" charset="-122"/>
                          <a:cs typeface="宋体" panose="02010600030101010101" pitchFamily="2" charset="-122"/>
                        </a:rPr>
                        <a:t>查看所有课程，课程以超链接形式显示在下方</a:t>
                      </a: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885123996"/>
                  </a:ext>
                </a:extLst>
              </a:tr>
              <a:tr h="271427">
                <a:tc vMerge="1">
                  <a:txBody>
                    <a:bodyPr/>
                    <a:lstStyle/>
                    <a:p>
                      <a:pPr algn="just">
                        <a:spcAft>
                          <a:spcPts val="0"/>
                        </a:spcAft>
                      </a:pP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45248" marR="45248" marT="0" marB="0"/>
                </a:tc>
                <a:tc vMerge="1">
                  <a:txBody>
                    <a:bodyPr/>
                    <a:lstStyle/>
                    <a:p>
                      <a:pPr algn="just">
                        <a:spcAft>
                          <a:spcPts val="0"/>
                        </a:spcAft>
                      </a:pP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45248" marR="45248" marT="0" marB="0"/>
                </a:tc>
                <a:tc>
                  <a:txBody>
                    <a:bodyPr/>
                    <a:lstStyle/>
                    <a:p>
                      <a:pPr marL="342900" lvl="0" indent="-342900" algn="just">
                        <a:lnSpc>
                          <a:spcPct val="115000"/>
                        </a:lnSpc>
                        <a:spcAft>
                          <a:spcPts val="0"/>
                        </a:spcAft>
                        <a:buFont typeface="+mj-lt"/>
                        <a:buAutoNum type="arabicPeriod"/>
                      </a:pPr>
                      <a:r>
                        <a:rPr lang="zh-CN" sz="1400" kern="0">
                          <a:effectLst/>
                          <a:latin typeface="Calibri" panose="020F0502020204030204" pitchFamily="34" charset="0"/>
                          <a:ea typeface="宋体" panose="02010600030101010101" pitchFamily="2" charset="-122"/>
                          <a:cs typeface="宋体" panose="02010600030101010101" pitchFamily="2" charset="-122"/>
                        </a:rPr>
                        <a:t>搜索课程</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400" kern="100" dirty="0">
                          <a:effectLst/>
                          <a:latin typeface="Calibri" panose="020F0502020204030204" pitchFamily="34" charset="0"/>
                          <a:ea typeface="宋体" panose="02010600030101010101" pitchFamily="2" charset="-122"/>
                          <a:cs typeface="宋体" panose="02010600030101010101" pitchFamily="2" charset="-122"/>
                        </a:rPr>
                        <a:t>根据关键字搜索相关课程</a:t>
                      </a: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681375465"/>
                  </a:ext>
                </a:extLst>
              </a:tr>
            </a:tbl>
          </a:graphicData>
        </a:graphic>
      </p:graphicFrame>
    </p:spTree>
    <p:extLst>
      <p:ext uri="{BB962C8B-B14F-4D97-AF65-F5344CB8AC3E}">
        <p14:creationId xmlns:p14="http://schemas.microsoft.com/office/powerpoint/2010/main" val="26385086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组合 21"/>
          <p:cNvGrpSpPr/>
          <p:nvPr/>
        </p:nvGrpSpPr>
        <p:grpSpPr>
          <a:xfrm>
            <a:off x="3743325" y="3175"/>
            <a:ext cx="4769485" cy="1684020"/>
            <a:chOff x="4235" y="0"/>
            <a:chExt cx="10192" cy="3964"/>
          </a:xfrm>
        </p:grpSpPr>
        <p:grpSp>
          <p:nvGrpSpPr>
            <p:cNvPr id="23" name="组合 22"/>
            <p:cNvGrpSpPr/>
            <p:nvPr/>
          </p:nvGrpSpPr>
          <p:grpSpPr>
            <a:xfrm>
              <a:off x="4235" y="0"/>
              <a:ext cx="9919" cy="3964"/>
              <a:chOff x="4235" y="0"/>
              <a:chExt cx="9919" cy="3964"/>
            </a:xfrm>
          </p:grpSpPr>
          <p:pic>
            <p:nvPicPr>
              <p:cNvPr id="24" name="图片 23" descr="400083054"/>
              <p:cNvPicPr>
                <a:picLocks noChangeAspect="1"/>
              </p:cNvPicPr>
              <p:nvPr/>
            </p:nvPicPr>
            <p:blipFill>
              <a:blip r:embed="rId3"/>
              <a:srcRect l="20170" r="22753" b="67620"/>
              <a:stretch>
                <a:fillRect/>
              </a:stretch>
            </p:blipFill>
            <p:spPr>
              <a:xfrm>
                <a:off x="5114" y="0"/>
                <a:ext cx="9041" cy="3419"/>
              </a:xfrm>
              <a:prstGeom prst="rect">
                <a:avLst/>
              </a:prstGeom>
            </p:spPr>
          </p:pic>
          <p:sp>
            <p:nvSpPr>
              <p:cNvPr id="25" name="矩形 24"/>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6" name="矩形 25"/>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7" name="矩形 26"/>
          <p:cNvSpPr/>
          <p:nvPr/>
        </p:nvSpPr>
        <p:spPr>
          <a:xfrm>
            <a:off x="5198345" y="1106333"/>
            <a:ext cx="2138680" cy="768350"/>
          </a:xfrm>
          <a:prstGeom prst="rect">
            <a:avLst/>
          </a:prstGeom>
        </p:spPr>
        <p:txBody>
          <a:bodyPr vert="horz" wrap="none">
            <a:spAutoFit/>
          </a:bodyPr>
          <a:lstStyle/>
          <a:p>
            <a:pPr lvl="0" algn="ctr" fontAlgn="base">
              <a:spcBef>
                <a:spcPct val="0"/>
              </a:spcBef>
              <a:spcAft>
                <a:spcPct val="0"/>
              </a:spcAft>
            </a:pPr>
            <a:r>
              <a:rPr lang="zh-CN" altLang="zh-CN" sz="4400" dirty="0">
                <a:latin typeface="幼圆" panose="02010509060101010101" charset="-122"/>
                <a:ea typeface="幼圆" panose="02010509060101010101" charset="-122"/>
              </a:rPr>
              <a:t>目  </a:t>
            </a:r>
            <a:r>
              <a:rPr lang="en-US" altLang="zh-CN" sz="4400" dirty="0">
                <a:latin typeface="幼圆" panose="02010509060101010101" charset="-122"/>
                <a:ea typeface="幼圆" panose="02010509060101010101" charset="-122"/>
              </a:rPr>
              <a:t> </a:t>
            </a:r>
            <a:r>
              <a:rPr lang="zh-CN" altLang="zh-CN" sz="4400" dirty="0">
                <a:latin typeface="幼圆" panose="02010509060101010101" charset="-122"/>
                <a:ea typeface="幼圆" panose="02010509060101010101" charset="-122"/>
              </a:rPr>
              <a:t>录</a:t>
            </a:r>
          </a:p>
        </p:txBody>
      </p:sp>
      <p:sp>
        <p:nvSpPr>
          <p:cNvPr id="28" name="矩形 27"/>
          <p:cNvSpPr/>
          <p:nvPr/>
        </p:nvSpPr>
        <p:spPr>
          <a:xfrm>
            <a:off x="5449943" y="2017533"/>
            <a:ext cx="1827110" cy="646331"/>
          </a:xfrm>
          <a:prstGeom prst="rect">
            <a:avLst/>
          </a:prstGeom>
        </p:spPr>
        <p:txBody>
          <a:bodyPr vert="horz" wrap="square">
            <a:spAutoFit/>
          </a:bodyPr>
          <a:lstStyle/>
          <a:p>
            <a:pPr algn="ctr"/>
            <a:r>
              <a:rPr lang="zh-CN" altLang="en-US" spc="300" dirty="0">
                <a:latin typeface="BrowalliaUPC" panose="020B0604020202020204" charset="0"/>
                <a:ea typeface="幼圆" panose="02010509060101010101" charset="-122"/>
              </a:rPr>
              <a:t>TABLE</a:t>
            </a:r>
            <a:endParaRPr lang="en-US" altLang="zh-CN" spc="300" dirty="0">
              <a:latin typeface="BrowalliaUPC" panose="020B0604020202020204" charset="0"/>
              <a:ea typeface="幼圆" panose="02010509060101010101" charset="-122"/>
            </a:endParaRPr>
          </a:p>
          <a:p>
            <a:pPr algn="ctr"/>
            <a:r>
              <a:rPr lang="zh-CN" altLang="en-US" spc="300" dirty="0">
                <a:latin typeface="BrowalliaUPC" panose="020B0604020202020204" charset="0"/>
                <a:ea typeface="幼圆" panose="02010509060101010101" charset="-122"/>
              </a:rPr>
              <a:t>OF CONTENTS</a:t>
            </a:r>
          </a:p>
        </p:txBody>
      </p:sp>
      <p:cxnSp>
        <p:nvCxnSpPr>
          <p:cNvPr id="50" name="直接连接符 49"/>
          <p:cNvCxnSpPr>
            <a:cxnSpLocks/>
          </p:cNvCxnSpPr>
          <p:nvPr/>
        </p:nvCxnSpPr>
        <p:spPr>
          <a:xfrm>
            <a:off x="5970568" y="1914490"/>
            <a:ext cx="650269" cy="0"/>
          </a:xfrm>
          <a:prstGeom prst="line">
            <a:avLst/>
          </a:prstGeom>
          <a:ln w="25400">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sp>
        <p:nvSpPr>
          <p:cNvPr id="44" name="TextBox 61"/>
          <p:cNvSpPr txBox="1"/>
          <p:nvPr/>
        </p:nvSpPr>
        <p:spPr>
          <a:xfrm>
            <a:off x="1702994" y="2751789"/>
            <a:ext cx="2590533" cy="461665"/>
          </a:xfrm>
          <a:prstGeom prst="rect">
            <a:avLst/>
          </a:prstGeom>
          <a:noFill/>
        </p:spPr>
        <p:txBody>
          <a:bodyPr wrap="square" rtlCol="0">
            <a:spAutoFit/>
          </a:bodyPr>
          <a:lstStyle>
            <a:defPPr>
              <a:defRPr lang="zh-CN"/>
            </a:defPPr>
            <a:lvl1pPr>
              <a:defRPr sz="3200" b="1">
                <a:solidFill>
                  <a:schemeClr val="tx2"/>
                </a:solidFill>
                <a:latin typeface="+mn-ea"/>
                <a:ea typeface="+mn-ea"/>
              </a:defRPr>
            </a:lvl1pPr>
          </a:lstStyle>
          <a:p>
            <a:r>
              <a:rPr lang="en-US" altLang="zh-CN" sz="2400" dirty="0">
                <a:solidFill>
                  <a:srgbClr val="767171"/>
                </a:solidFill>
                <a:latin typeface="Microsoft JhengHei" panose="020B0604030504040204" charset="-120"/>
                <a:ea typeface="Microsoft JhengHei" panose="020B0604030504040204" charset="-120"/>
              </a:rPr>
              <a:t>1.Vision&amp;Scope</a:t>
            </a:r>
          </a:p>
        </p:txBody>
      </p:sp>
      <p:sp>
        <p:nvSpPr>
          <p:cNvPr id="92" name="TextBox 61">
            <a:extLst>
              <a:ext uri="{FF2B5EF4-FFF2-40B4-BE49-F238E27FC236}">
                <a16:creationId xmlns:a16="http://schemas.microsoft.com/office/drawing/2014/main" id="{A2DB52C0-FB4C-481D-9344-749BCA18BF4A}"/>
              </a:ext>
            </a:extLst>
          </p:cNvPr>
          <p:cNvSpPr txBox="1"/>
          <p:nvPr/>
        </p:nvSpPr>
        <p:spPr>
          <a:xfrm>
            <a:off x="1702994" y="3585993"/>
            <a:ext cx="2590532" cy="461665"/>
          </a:xfrm>
          <a:prstGeom prst="rect">
            <a:avLst/>
          </a:prstGeom>
          <a:noFill/>
        </p:spPr>
        <p:txBody>
          <a:bodyPr wrap="square" rtlCol="0">
            <a:spAutoFit/>
          </a:bodyPr>
          <a:lstStyle>
            <a:defPPr>
              <a:defRPr lang="zh-CN"/>
            </a:defPPr>
            <a:lvl1pPr>
              <a:defRPr sz="3200" b="1">
                <a:solidFill>
                  <a:schemeClr val="tx2"/>
                </a:solidFill>
                <a:latin typeface="+mn-ea"/>
                <a:ea typeface="+mn-ea"/>
              </a:defRPr>
            </a:lvl1pPr>
          </a:lstStyle>
          <a:p>
            <a:r>
              <a:rPr lang="en-US" altLang="zh-CN" sz="2400" dirty="0">
                <a:solidFill>
                  <a:srgbClr val="767171"/>
                </a:solidFill>
                <a:latin typeface="Microsoft JhengHei" panose="020B0604030504040204" charset="-120"/>
                <a:ea typeface="Microsoft JhengHei" panose="020B0604030504040204" charset="-120"/>
              </a:rPr>
              <a:t>2.</a:t>
            </a:r>
            <a:r>
              <a:rPr lang="zh-CN" altLang="en-US" sz="2400" dirty="0">
                <a:solidFill>
                  <a:srgbClr val="767171"/>
                </a:solidFill>
                <a:latin typeface="Microsoft JhengHei" panose="020B0604030504040204" charset="-120"/>
                <a:ea typeface="Microsoft JhengHei" panose="020B0604030504040204" charset="-120"/>
              </a:rPr>
              <a:t>用户群分类</a:t>
            </a:r>
            <a:endParaRPr lang="en-US" altLang="zh-CN" sz="2400" dirty="0">
              <a:solidFill>
                <a:srgbClr val="767171"/>
              </a:solidFill>
              <a:latin typeface="Microsoft JhengHei" panose="020B0604030504040204" charset="-120"/>
              <a:ea typeface="Microsoft JhengHei" panose="020B0604030504040204" charset="-120"/>
            </a:endParaRPr>
          </a:p>
        </p:txBody>
      </p:sp>
      <p:sp>
        <p:nvSpPr>
          <p:cNvPr id="93" name="TextBox 61">
            <a:extLst>
              <a:ext uri="{FF2B5EF4-FFF2-40B4-BE49-F238E27FC236}">
                <a16:creationId xmlns:a16="http://schemas.microsoft.com/office/drawing/2014/main" id="{0C6A9D74-AE6A-4B80-B2E2-8B621965BB6A}"/>
              </a:ext>
            </a:extLst>
          </p:cNvPr>
          <p:cNvSpPr txBox="1"/>
          <p:nvPr/>
        </p:nvSpPr>
        <p:spPr>
          <a:xfrm>
            <a:off x="1702994" y="4406369"/>
            <a:ext cx="2649236" cy="461665"/>
          </a:xfrm>
          <a:prstGeom prst="rect">
            <a:avLst/>
          </a:prstGeom>
          <a:noFill/>
        </p:spPr>
        <p:txBody>
          <a:bodyPr wrap="square" rtlCol="0">
            <a:spAutoFit/>
          </a:bodyPr>
          <a:lstStyle>
            <a:defPPr>
              <a:defRPr lang="zh-CN"/>
            </a:defPPr>
            <a:lvl1pPr>
              <a:defRPr sz="3200" b="1">
                <a:solidFill>
                  <a:schemeClr val="tx2"/>
                </a:solidFill>
                <a:latin typeface="+mn-ea"/>
                <a:ea typeface="+mn-ea"/>
              </a:defRPr>
            </a:lvl1pPr>
          </a:lstStyle>
          <a:p>
            <a:r>
              <a:rPr lang="en-US" altLang="zh-CN" sz="2400" dirty="0">
                <a:solidFill>
                  <a:srgbClr val="767171"/>
                </a:solidFill>
                <a:latin typeface="Microsoft JhengHei" panose="020B0604030504040204" charset="-120"/>
                <a:ea typeface="Microsoft JhengHei" panose="020B0604030504040204" charset="-120"/>
              </a:rPr>
              <a:t>3.</a:t>
            </a:r>
            <a:r>
              <a:rPr lang="zh-CN" altLang="en-US" sz="2400" dirty="0">
                <a:solidFill>
                  <a:srgbClr val="767171"/>
                </a:solidFill>
                <a:latin typeface="Microsoft JhengHei" panose="020B0604030504040204" charset="-120"/>
                <a:ea typeface="Microsoft JhengHei" panose="020B0604030504040204" charset="-120"/>
              </a:rPr>
              <a:t>需求获取及确认</a:t>
            </a:r>
            <a:endParaRPr lang="en-US" altLang="zh-CN" sz="2400" dirty="0">
              <a:solidFill>
                <a:srgbClr val="767171"/>
              </a:solidFill>
              <a:latin typeface="Microsoft JhengHei" panose="020B0604030504040204" charset="-120"/>
              <a:ea typeface="Microsoft JhengHei" panose="020B0604030504040204" charset="-120"/>
            </a:endParaRPr>
          </a:p>
        </p:txBody>
      </p:sp>
      <p:sp>
        <p:nvSpPr>
          <p:cNvPr id="94" name="TextBox 61">
            <a:extLst>
              <a:ext uri="{FF2B5EF4-FFF2-40B4-BE49-F238E27FC236}">
                <a16:creationId xmlns:a16="http://schemas.microsoft.com/office/drawing/2014/main" id="{2A43F555-AA81-49E5-81DB-6E203755AE41}"/>
              </a:ext>
            </a:extLst>
          </p:cNvPr>
          <p:cNvSpPr txBox="1"/>
          <p:nvPr/>
        </p:nvSpPr>
        <p:spPr>
          <a:xfrm>
            <a:off x="1702994" y="5226745"/>
            <a:ext cx="1765557" cy="461665"/>
          </a:xfrm>
          <a:prstGeom prst="rect">
            <a:avLst/>
          </a:prstGeom>
          <a:noFill/>
        </p:spPr>
        <p:txBody>
          <a:bodyPr wrap="square" rtlCol="0">
            <a:spAutoFit/>
          </a:bodyPr>
          <a:lstStyle>
            <a:defPPr>
              <a:defRPr lang="zh-CN"/>
            </a:defPPr>
            <a:lvl1pPr>
              <a:defRPr sz="3200" b="1">
                <a:solidFill>
                  <a:schemeClr val="tx2"/>
                </a:solidFill>
                <a:latin typeface="+mn-ea"/>
                <a:ea typeface="+mn-ea"/>
              </a:defRPr>
            </a:lvl1pPr>
          </a:lstStyle>
          <a:p>
            <a:r>
              <a:rPr lang="en-US" altLang="zh-CN" sz="2400" dirty="0">
                <a:solidFill>
                  <a:srgbClr val="767171"/>
                </a:solidFill>
                <a:latin typeface="Microsoft JhengHei" panose="020B0604030504040204" charset="-120"/>
                <a:ea typeface="Microsoft JhengHei" panose="020B0604030504040204" charset="-120"/>
              </a:rPr>
              <a:t>4.</a:t>
            </a:r>
            <a:r>
              <a:rPr lang="zh-CN" altLang="en-US" sz="2400" dirty="0">
                <a:solidFill>
                  <a:srgbClr val="767171"/>
                </a:solidFill>
                <a:latin typeface="Microsoft JhengHei" panose="020B0604030504040204" charset="-120"/>
                <a:ea typeface="Microsoft JhengHei" panose="020B0604030504040204" charset="-120"/>
              </a:rPr>
              <a:t>界面原型</a:t>
            </a:r>
            <a:endParaRPr lang="en-US" altLang="zh-CN" sz="2400" dirty="0">
              <a:solidFill>
                <a:srgbClr val="767171"/>
              </a:solidFill>
              <a:latin typeface="Microsoft JhengHei" panose="020B0604030504040204" charset="-120"/>
              <a:ea typeface="Microsoft JhengHei" panose="020B0604030504040204" charset="-120"/>
            </a:endParaRPr>
          </a:p>
        </p:txBody>
      </p:sp>
      <p:sp>
        <p:nvSpPr>
          <p:cNvPr id="95" name="TextBox 61">
            <a:extLst>
              <a:ext uri="{FF2B5EF4-FFF2-40B4-BE49-F238E27FC236}">
                <a16:creationId xmlns:a16="http://schemas.microsoft.com/office/drawing/2014/main" id="{032A1774-FDEF-4B82-BF76-CBC668D5C980}"/>
              </a:ext>
            </a:extLst>
          </p:cNvPr>
          <p:cNvSpPr txBox="1"/>
          <p:nvPr/>
        </p:nvSpPr>
        <p:spPr>
          <a:xfrm>
            <a:off x="5198345" y="2747008"/>
            <a:ext cx="2078708" cy="461665"/>
          </a:xfrm>
          <a:prstGeom prst="rect">
            <a:avLst/>
          </a:prstGeom>
          <a:noFill/>
        </p:spPr>
        <p:txBody>
          <a:bodyPr wrap="square" rtlCol="0">
            <a:spAutoFit/>
          </a:bodyPr>
          <a:lstStyle>
            <a:defPPr>
              <a:defRPr lang="zh-CN"/>
            </a:defPPr>
            <a:lvl1pPr>
              <a:defRPr sz="3200" b="1">
                <a:solidFill>
                  <a:schemeClr val="tx2"/>
                </a:solidFill>
                <a:latin typeface="+mn-ea"/>
                <a:ea typeface="+mn-ea"/>
              </a:defRPr>
            </a:lvl1pPr>
          </a:lstStyle>
          <a:p>
            <a:r>
              <a:rPr lang="en-US" altLang="zh-CN" sz="2400" dirty="0">
                <a:solidFill>
                  <a:srgbClr val="767171"/>
                </a:solidFill>
                <a:latin typeface="Microsoft JhengHei" panose="020B0604030504040204" charset="-120"/>
                <a:ea typeface="Microsoft JhengHei" panose="020B0604030504040204" charset="-120"/>
              </a:rPr>
              <a:t>5.</a:t>
            </a:r>
            <a:r>
              <a:rPr lang="zh-CN" altLang="en-US" sz="2400" dirty="0">
                <a:solidFill>
                  <a:srgbClr val="767171"/>
                </a:solidFill>
                <a:latin typeface="Microsoft JhengHei" panose="020B0604030504040204" charset="-120"/>
                <a:ea typeface="Microsoft JhengHei" panose="020B0604030504040204" charset="-120"/>
              </a:rPr>
              <a:t>需求用例</a:t>
            </a:r>
            <a:endParaRPr lang="en-US" altLang="zh-CN" sz="2400" dirty="0">
              <a:solidFill>
                <a:srgbClr val="767171"/>
              </a:solidFill>
              <a:latin typeface="Microsoft JhengHei" panose="020B0604030504040204" charset="-120"/>
              <a:ea typeface="Microsoft JhengHei" panose="020B0604030504040204" charset="-120"/>
            </a:endParaRPr>
          </a:p>
        </p:txBody>
      </p:sp>
      <p:sp>
        <p:nvSpPr>
          <p:cNvPr id="96" name="TextBox 61">
            <a:extLst>
              <a:ext uri="{FF2B5EF4-FFF2-40B4-BE49-F238E27FC236}">
                <a16:creationId xmlns:a16="http://schemas.microsoft.com/office/drawing/2014/main" id="{16291E3C-C9E7-4387-9321-2DD30683CC18}"/>
              </a:ext>
            </a:extLst>
          </p:cNvPr>
          <p:cNvSpPr txBox="1"/>
          <p:nvPr/>
        </p:nvSpPr>
        <p:spPr>
          <a:xfrm>
            <a:off x="5198345" y="3585993"/>
            <a:ext cx="2077127" cy="461665"/>
          </a:xfrm>
          <a:prstGeom prst="rect">
            <a:avLst/>
          </a:prstGeom>
          <a:noFill/>
        </p:spPr>
        <p:txBody>
          <a:bodyPr wrap="square" rtlCol="0">
            <a:spAutoFit/>
          </a:bodyPr>
          <a:lstStyle>
            <a:defPPr>
              <a:defRPr lang="zh-CN"/>
            </a:defPPr>
            <a:lvl1pPr>
              <a:defRPr sz="3200" b="1">
                <a:solidFill>
                  <a:schemeClr val="tx2"/>
                </a:solidFill>
                <a:latin typeface="+mn-ea"/>
                <a:ea typeface="+mn-ea"/>
              </a:defRPr>
            </a:lvl1pPr>
          </a:lstStyle>
          <a:p>
            <a:r>
              <a:rPr lang="en-US" altLang="zh-CN" sz="2400" dirty="0">
                <a:solidFill>
                  <a:srgbClr val="767171"/>
                </a:solidFill>
                <a:latin typeface="Microsoft JhengHei" panose="020B0604030504040204" charset="-120"/>
                <a:ea typeface="Microsoft JhengHei" panose="020B0604030504040204" charset="-120"/>
              </a:rPr>
              <a:t>6.</a:t>
            </a:r>
            <a:r>
              <a:rPr lang="zh-CN" altLang="en-US" sz="2400" dirty="0">
                <a:solidFill>
                  <a:srgbClr val="767171"/>
                </a:solidFill>
                <a:latin typeface="Microsoft JhengHei" panose="020B0604030504040204" charset="-120"/>
                <a:ea typeface="Microsoft JhengHei" panose="020B0604030504040204" charset="-120"/>
              </a:rPr>
              <a:t>数据字典</a:t>
            </a:r>
            <a:endParaRPr lang="en-US" altLang="zh-CN" sz="2400" dirty="0">
              <a:solidFill>
                <a:srgbClr val="767171"/>
              </a:solidFill>
              <a:latin typeface="Microsoft JhengHei" panose="020B0604030504040204" charset="-120"/>
              <a:ea typeface="Microsoft JhengHei" panose="020B0604030504040204" charset="-120"/>
            </a:endParaRPr>
          </a:p>
        </p:txBody>
      </p:sp>
      <p:sp>
        <p:nvSpPr>
          <p:cNvPr id="97" name="TextBox 61">
            <a:extLst>
              <a:ext uri="{FF2B5EF4-FFF2-40B4-BE49-F238E27FC236}">
                <a16:creationId xmlns:a16="http://schemas.microsoft.com/office/drawing/2014/main" id="{77A466C3-B5E9-4AA7-BC4D-BD49AE88681D}"/>
              </a:ext>
            </a:extLst>
          </p:cNvPr>
          <p:cNvSpPr txBox="1"/>
          <p:nvPr/>
        </p:nvSpPr>
        <p:spPr>
          <a:xfrm>
            <a:off x="5198345" y="4406368"/>
            <a:ext cx="2400505" cy="461665"/>
          </a:xfrm>
          <a:prstGeom prst="rect">
            <a:avLst/>
          </a:prstGeom>
          <a:noFill/>
        </p:spPr>
        <p:txBody>
          <a:bodyPr wrap="square" rtlCol="0">
            <a:spAutoFit/>
          </a:bodyPr>
          <a:lstStyle>
            <a:defPPr>
              <a:defRPr lang="zh-CN"/>
            </a:defPPr>
            <a:lvl1pPr>
              <a:defRPr sz="3200" b="1">
                <a:solidFill>
                  <a:schemeClr val="tx2"/>
                </a:solidFill>
                <a:latin typeface="+mn-ea"/>
                <a:ea typeface="+mn-ea"/>
              </a:defRPr>
            </a:lvl1pPr>
          </a:lstStyle>
          <a:p>
            <a:r>
              <a:rPr lang="en-US" altLang="zh-CN" sz="2400" dirty="0">
                <a:solidFill>
                  <a:srgbClr val="767171"/>
                </a:solidFill>
                <a:latin typeface="Microsoft JhengHei" panose="020B0604030504040204" charset="-120"/>
                <a:ea typeface="Microsoft JhengHei" panose="020B0604030504040204" charset="-120"/>
              </a:rPr>
              <a:t>7.</a:t>
            </a:r>
            <a:r>
              <a:rPr lang="zh-CN" altLang="en-US" sz="2400" dirty="0">
                <a:solidFill>
                  <a:srgbClr val="767171"/>
                </a:solidFill>
                <a:latin typeface="Microsoft JhengHei" panose="020B0604030504040204" charset="-120"/>
                <a:ea typeface="Microsoft JhengHei" panose="020B0604030504040204" charset="-120"/>
              </a:rPr>
              <a:t>需求冲突处理</a:t>
            </a:r>
            <a:endParaRPr lang="en-US" altLang="zh-CN" sz="2400" dirty="0">
              <a:solidFill>
                <a:srgbClr val="767171"/>
              </a:solidFill>
              <a:latin typeface="Microsoft JhengHei" panose="020B0604030504040204" charset="-120"/>
              <a:ea typeface="Microsoft JhengHei" panose="020B0604030504040204" charset="-120"/>
            </a:endParaRPr>
          </a:p>
        </p:txBody>
      </p:sp>
      <p:sp>
        <p:nvSpPr>
          <p:cNvPr id="98" name="TextBox 61">
            <a:extLst>
              <a:ext uri="{FF2B5EF4-FFF2-40B4-BE49-F238E27FC236}">
                <a16:creationId xmlns:a16="http://schemas.microsoft.com/office/drawing/2014/main" id="{EB471599-365B-4F4A-B44A-F3DF4987161C}"/>
              </a:ext>
            </a:extLst>
          </p:cNvPr>
          <p:cNvSpPr txBox="1"/>
          <p:nvPr/>
        </p:nvSpPr>
        <p:spPr>
          <a:xfrm>
            <a:off x="5198345" y="5226743"/>
            <a:ext cx="2077126" cy="461665"/>
          </a:xfrm>
          <a:prstGeom prst="rect">
            <a:avLst/>
          </a:prstGeom>
          <a:noFill/>
        </p:spPr>
        <p:txBody>
          <a:bodyPr wrap="square" rtlCol="0">
            <a:spAutoFit/>
          </a:bodyPr>
          <a:lstStyle>
            <a:defPPr>
              <a:defRPr lang="zh-CN"/>
            </a:defPPr>
            <a:lvl1pPr>
              <a:defRPr sz="3200" b="1">
                <a:solidFill>
                  <a:schemeClr val="tx2"/>
                </a:solidFill>
                <a:latin typeface="+mn-ea"/>
                <a:ea typeface="+mn-ea"/>
              </a:defRPr>
            </a:lvl1pPr>
          </a:lstStyle>
          <a:p>
            <a:r>
              <a:rPr lang="en-US" altLang="zh-CN" sz="2400" dirty="0">
                <a:solidFill>
                  <a:srgbClr val="767171"/>
                </a:solidFill>
                <a:latin typeface="Microsoft JhengHei" panose="020B0604030504040204" charset="-120"/>
                <a:ea typeface="Microsoft JhengHei" panose="020B0604030504040204" charset="-120"/>
              </a:rPr>
              <a:t>8.</a:t>
            </a:r>
            <a:r>
              <a:rPr lang="zh-CN" altLang="en-US" sz="2400" dirty="0">
                <a:solidFill>
                  <a:srgbClr val="767171"/>
                </a:solidFill>
                <a:latin typeface="Microsoft JhengHei" panose="020B0604030504040204" charset="-120"/>
                <a:ea typeface="Microsoft JhengHei" panose="020B0604030504040204" charset="-120"/>
              </a:rPr>
              <a:t>需求优先权</a:t>
            </a:r>
            <a:endParaRPr lang="en-US" altLang="zh-CN" sz="2400" dirty="0">
              <a:solidFill>
                <a:srgbClr val="767171"/>
              </a:solidFill>
              <a:latin typeface="Microsoft JhengHei" panose="020B0604030504040204" charset="-120"/>
              <a:ea typeface="Microsoft JhengHei" panose="020B0604030504040204" charset="-120"/>
            </a:endParaRPr>
          </a:p>
        </p:txBody>
      </p:sp>
      <p:sp>
        <p:nvSpPr>
          <p:cNvPr id="99" name="TextBox 61">
            <a:extLst>
              <a:ext uri="{FF2B5EF4-FFF2-40B4-BE49-F238E27FC236}">
                <a16:creationId xmlns:a16="http://schemas.microsoft.com/office/drawing/2014/main" id="{A6433B35-1F68-40DF-B1EA-82C7F61756B0}"/>
              </a:ext>
            </a:extLst>
          </p:cNvPr>
          <p:cNvSpPr txBox="1"/>
          <p:nvPr/>
        </p:nvSpPr>
        <p:spPr>
          <a:xfrm>
            <a:off x="8181871" y="2747008"/>
            <a:ext cx="2572968" cy="461665"/>
          </a:xfrm>
          <a:prstGeom prst="rect">
            <a:avLst/>
          </a:prstGeom>
          <a:noFill/>
        </p:spPr>
        <p:txBody>
          <a:bodyPr wrap="square" rtlCol="0">
            <a:spAutoFit/>
          </a:bodyPr>
          <a:lstStyle>
            <a:defPPr>
              <a:defRPr lang="zh-CN"/>
            </a:defPPr>
            <a:lvl1pPr>
              <a:defRPr sz="3200" b="1">
                <a:solidFill>
                  <a:schemeClr val="tx2"/>
                </a:solidFill>
                <a:latin typeface="+mn-ea"/>
                <a:ea typeface="+mn-ea"/>
              </a:defRPr>
            </a:lvl1pPr>
          </a:lstStyle>
          <a:p>
            <a:r>
              <a:rPr lang="en-US" altLang="zh-CN" sz="2400" dirty="0">
                <a:solidFill>
                  <a:srgbClr val="767171"/>
                </a:solidFill>
                <a:latin typeface="Microsoft JhengHei" panose="020B0604030504040204" charset="-120"/>
                <a:ea typeface="Microsoft JhengHei" panose="020B0604030504040204" charset="-120"/>
              </a:rPr>
              <a:t>9.UML</a:t>
            </a:r>
            <a:r>
              <a:rPr lang="zh-CN" altLang="en-US" sz="2400" dirty="0">
                <a:solidFill>
                  <a:srgbClr val="767171"/>
                </a:solidFill>
                <a:latin typeface="Microsoft JhengHei" panose="020B0604030504040204" charset="-120"/>
                <a:ea typeface="Microsoft JhengHei" panose="020B0604030504040204" charset="-120"/>
              </a:rPr>
              <a:t>图例</a:t>
            </a:r>
            <a:endParaRPr lang="en-US" altLang="zh-CN" sz="2400" dirty="0">
              <a:solidFill>
                <a:srgbClr val="767171"/>
              </a:solidFill>
              <a:latin typeface="Microsoft JhengHei" panose="020B0604030504040204" charset="-120"/>
              <a:ea typeface="Microsoft JhengHei" panose="020B0604030504040204" charset="-120"/>
            </a:endParaRPr>
          </a:p>
        </p:txBody>
      </p:sp>
      <p:sp>
        <p:nvSpPr>
          <p:cNvPr id="100" name="TextBox 61">
            <a:extLst>
              <a:ext uri="{FF2B5EF4-FFF2-40B4-BE49-F238E27FC236}">
                <a16:creationId xmlns:a16="http://schemas.microsoft.com/office/drawing/2014/main" id="{12D18BFC-43EE-44E6-B9B6-3914F29E9FF2}"/>
              </a:ext>
            </a:extLst>
          </p:cNvPr>
          <p:cNvSpPr txBox="1"/>
          <p:nvPr/>
        </p:nvSpPr>
        <p:spPr>
          <a:xfrm>
            <a:off x="8180291" y="3585993"/>
            <a:ext cx="2574548" cy="461665"/>
          </a:xfrm>
          <a:prstGeom prst="rect">
            <a:avLst/>
          </a:prstGeom>
          <a:noFill/>
        </p:spPr>
        <p:txBody>
          <a:bodyPr wrap="square" rtlCol="0">
            <a:spAutoFit/>
          </a:bodyPr>
          <a:lstStyle>
            <a:defPPr>
              <a:defRPr lang="zh-CN"/>
            </a:defPPr>
            <a:lvl1pPr>
              <a:defRPr sz="3200" b="1">
                <a:solidFill>
                  <a:schemeClr val="tx2"/>
                </a:solidFill>
                <a:latin typeface="+mn-ea"/>
                <a:ea typeface="+mn-ea"/>
              </a:defRPr>
            </a:lvl1pPr>
          </a:lstStyle>
          <a:p>
            <a:r>
              <a:rPr lang="en-US" altLang="zh-CN" sz="2400" dirty="0">
                <a:solidFill>
                  <a:srgbClr val="767171"/>
                </a:solidFill>
                <a:latin typeface="Microsoft JhengHei" panose="020B0604030504040204" charset="-120"/>
                <a:ea typeface="Microsoft JhengHei" panose="020B0604030504040204" charset="-120"/>
              </a:rPr>
              <a:t>10.</a:t>
            </a:r>
            <a:r>
              <a:rPr lang="zh-CN" altLang="en-US" sz="2400" dirty="0">
                <a:solidFill>
                  <a:srgbClr val="767171"/>
                </a:solidFill>
                <a:latin typeface="Microsoft JhengHei" panose="020B0604030504040204" charset="-120"/>
                <a:ea typeface="Microsoft JhengHei" panose="020B0604030504040204" charset="-120"/>
              </a:rPr>
              <a:t>非功能性需求</a:t>
            </a:r>
            <a:endParaRPr lang="en-US" altLang="zh-CN" sz="2400" dirty="0">
              <a:solidFill>
                <a:srgbClr val="767171"/>
              </a:solidFill>
              <a:latin typeface="Microsoft JhengHei" panose="020B0604030504040204" charset="-120"/>
              <a:ea typeface="Microsoft JhengHei" panose="020B0604030504040204" charset="-120"/>
            </a:endParaRPr>
          </a:p>
        </p:txBody>
      </p:sp>
      <p:sp>
        <p:nvSpPr>
          <p:cNvPr id="101" name="TextBox 61">
            <a:extLst>
              <a:ext uri="{FF2B5EF4-FFF2-40B4-BE49-F238E27FC236}">
                <a16:creationId xmlns:a16="http://schemas.microsoft.com/office/drawing/2014/main" id="{85B85AAF-1D05-46BE-A747-686FDFD18A2A}"/>
              </a:ext>
            </a:extLst>
          </p:cNvPr>
          <p:cNvSpPr txBox="1"/>
          <p:nvPr/>
        </p:nvSpPr>
        <p:spPr>
          <a:xfrm>
            <a:off x="8180290" y="4406368"/>
            <a:ext cx="2295629" cy="461665"/>
          </a:xfrm>
          <a:prstGeom prst="rect">
            <a:avLst/>
          </a:prstGeom>
          <a:noFill/>
        </p:spPr>
        <p:txBody>
          <a:bodyPr wrap="square" rtlCol="0">
            <a:spAutoFit/>
          </a:bodyPr>
          <a:lstStyle>
            <a:defPPr>
              <a:defRPr lang="zh-CN"/>
            </a:defPPr>
            <a:lvl1pPr>
              <a:defRPr sz="3200" b="1">
                <a:solidFill>
                  <a:schemeClr val="tx2"/>
                </a:solidFill>
                <a:latin typeface="+mn-ea"/>
                <a:ea typeface="+mn-ea"/>
              </a:defRPr>
            </a:lvl1pPr>
          </a:lstStyle>
          <a:p>
            <a:r>
              <a:rPr lang="en-US" altLang="zh-CN" sz="2400" dirty="0">
                <a:solidFill>
                  <a:srgbClr val="767171"/>
                </a:solidFill>
                <a:latin typeface="Microsoft JhengHei" panose="020B0604030504040204" charset="-120"/>
                <a:ea typeface="Microsoft JhengHei" panose="020B0604030504040204" charset="-120"/>
              </a:rPr>
              <a:t>11.</a:t>
            </a:r>
            <a:r>
              <a:rPr lang="zh-CN" altLang="en-US" sz="2400" dirty="0">
                <a:solidFill>
                  <a:srgbClr val="767171"/>
                </a:solidFill>
                <a:latin typeface="Microsoft JhengHei" panose="020B0604030504040204" charset="-120"/>
                <a:ea typeface="Microsoft JhengHei" panose="020B0604030504040204" charset="-120"/>
              </a:rPr>
              <a:t>测试用例</a:t>
            </a:r>
            <a:endParaRPr lang="en-US" altLang="zh-CN" sz="2400" dirty="0">
              <a:solidFill>
                <a:srgbClr val="767171"/>
              </a:solidFill>
              <a:latin typeface="Microsoft JhengHei" panose="020B0604030504040204" charset="-120"/>
              <a:ea typeface="Microsoft JhengHei" panose="020B0604030504040204" charset="-120"/>
            </a:endParaRPr>
          </a:p>
        </p:txBody>
      </p:sp>
      <p:sp>
        <p:nvSpPr>
          <p:cNvPr id="102" name="TextBox 61">
            <a:extLst>
              <a:ext uri="{FF2B5EF4-FFF2-40B4-BE49-F238E27FC236}">
                <a16:creationId xmlns:a16="http://schemas.microsoft.com/office/drawing/2014/main" id="{05C8FFE0-2252-4DE8-BA07-3299066BDE36}"/>
              </a:ext>
            </a:extLst>
          </p:cNvPr>
          <p:cNvSpPr txBox="1"/>
          <p:nvPr/>
        </p:nvSpPr>
        <p:spPr>
          <a:xfrm>
            <a:off x="8180289" y="5226743"/>
            <a:ext cx="2295629" cy="461665"/>
          </a:xfrm>
          <a:prstGeom prst="rect">
            <a:avLst/>
          </a:prstGeom>
          <a:noFill/>
        </p:spPr>
        <p:txBody>
          <a:bodyPr wrap="square" rtlCol="0">
            <a:spAutoFit/>
          </a:bodyPr>
          <a:lstStyle>
            <a:defPPr>
              <a:defRPr lang="zh-CN"/>
            </a:defPPr>
            <a:lvl1pPr>
              <a:defRPr sz="3200" b="1">
                <a:solidFill>
                  <a:schemeClr val="tx2"/>
                </a:solidFill>
                <a:latin typeface="+mn-ea"/>
                <a:ea typeface="+mn-ea"/>
              </a:defRPr>
            </a:lvl1pPr>
          </a:lstStyle>
          <a:p>
            <a:r>
              <a:rPr lang="en-US" altLang="zh-CN" sz="2400" dirty="0">
                <a:solidFill>
                  <a:srgbClr val="767171"/>
                </a:solidFill>
                <a:latin typeface="Microsoft JhengHei" panose="020B0604030504040204" charset="-120"/>
                <a:ea typeface="Microsoft JhengHei" panose="020B0604030504040204" charset="-120"/>
              </a:rPr>
              <a:t>12.</a:t>
            </a:r>
            <a:r>
              <a:rPr lang="zh-CN" altLang="en-US" sz="2400" dirty="0">
                <a:solidFill>
                  <a:srgbClr val="767171"/>
                </a:solidFill>
                <a:latin typeface="Microsoft JhengHei" panose="020B0604030504040204" charset="-120"/>
                <a:ea typeface="Microsoft JhengHei" panose="020B0604030504040204" charset="-120"/>
              </a:rPr>
              <a:t>其他内容</a:t>
            </a:r>
            <a:endParaRPr lang="en-US" altLang="zh-CN" sz="2400" dirty="0">
              <a:solidFill>
                <a:srgbClr val="767171"/>
              </a:solidFill>
              <a:latin typeface="Microsoft JhengHei" panose="020B0604030504040204" charset="-120"/>
              <a:ea typeface="Microsoft JhengHei" panose="020B0604030504040204" charset="-12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53340" y="-2659380"/>
            <a:ext cx="3083560" cy="6671310"/>
            <a:chOff x="-84" y="-4188"/>
            <a:chExt cx="4856" cy="10506"/>
          </a:xfrm>
        </p:grpSpPr>
        <p:grpSp>
          <p:nvGrpSpPr>
            <p:cNvPr id="29" name="组合 28"/>
            <p:cNvGrpSpPr/>
            <p:nvPr/>
          </p:nvGrpSpPr>
          <p:grpSpPr>
            <a:xfrm rot="17700000" flipH="1">
              <a:off x="-3129" y="-1143"/>
              <a:ext cx="10506" cy="4416"/>
              <a:chOff x="4235" y="0"/>
              <a:chExt cx="10192" cy="3964"/>
            </a:xfrm>
          </p:grpSpPr>
          <p:grpSp>
            <p:nvGrpSpPr>
              <p:cNvPr id="30" name="组合 29"/>
              <p:cNvGrpSpPr/>
              <p:nvPr/>
            </p:nvGrpSpPr>
            <p:grpSpPr>
              <a:xfrm>
                <a:off x="4235" y="0"/>
                <a:ext cx="9919" cy="3964"/>
                <a:chOff x="4235" y="0"/>
                <a:chExt cx="9919" cy="3964"/>
              </a:xfrm>
            </p:grpSpPr>
            <p:pic>
              <p:nvPicPr>
                <p:cNvPr id="31" name="图片 30" descr="400083054"/>
                <p:cNvPicPr>
                  <a:picLocks noChangeAspect="1"/>
                </p:cNvPicPr>
                <p:nvPr/>
              </p:nvPicPr>
              <p:blipFill>
                <a:blip r:embed="rId3"/>
                <a:srcRect l="20170" r="22753" b="67620"/>
                <a:stretch>
                  <a:fillRect/>
                </a:stretch>
              </p:blipFill>
              <p:spPr>
                <a:xfrm>
                  <a:off x="5114" y="0"/>
                  <a:ext cx="9041" cy="3419"/>
                </a:xfrm>
                <a:prstGeom prst="rect">
                  <a:avLst/>
                </a:prstGeom>
              </p:spPr>
            </p:pic>
            <p:sp>
              <p:nvSpPr>
                <p:cNvPr id="32" name="矩形 31"/>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3" name="矩形 32"/>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3" name="文本框 22"/>
            <p:cNvSpPr txBox="1"/>
            <p:nvPr/>
          </p:nvSpPr>
          <p:spPr>
            <a:xfrm>
              <a:off x="868" y="594"/>
              <a:ext cx="3904" cy="580"/>
            </a:xfrm>
            <a:prstGeom prst="rect">
              <a:avLst/>
            </a:prstGeom>
            <a:solidFill>
              <a:srgbClr val="FFFFFF"/>
            </a:solidFill>
            <a:ln>
              <a:solidFill>
                <a:srgbClr val="7B6F66"/>
              </a:solidFill>
            </a:ln>
          </p:spPr>
          <p:txBody>
            <a:bodyPr wrap="square" rtlCol="0">
              <a:spAutoFit/>
            </a:bodyPr>
            <a:lstStyle/>
            <a:p>
              <a:pPr algn="ctr"/>
              <a:r>
                <a:rPr lang="zh-CN" altLang="en-US" dirty="0">
                  <a:solidFill>
                    <a:schemeClr val="tx1">
                      <a:lumMod val="65000"/>
                      <a:lumOff val="35000"/>
                    </a:schemeClr>
                  </a:solidFill>
                  <a:latin typeface="微软雅黑" panose="020B0503020204020204" charset="-122"/>
                  <a:ea typeface="微软雅黑" panose="020B0503020204020204" charset="-122"/>
                  <a:cs typeface="+mn-ea"/>
                  <a:sym typeface="+mn-lt"/>
                </a:rPr>
                <a:t>主要特性</a:t>
              </a:r>
            </a:p>
          </p:txBody>
        </p:sp>
      </p:grpSp>
      <p:graphicFrame>
        <p:nvGraphicFramePr>
          <p:cNvPr id="4" name="表格 3">
            <a:extLst>
              <a:ext uri="{FF2B5EF4-FFF2-40B4-BE49-F238E27FC236}">
                <a16:creationId xmlns:a16="http://schemas.microsoft.com/office/drawing/2014/main" id="{8C5EE6C9-6D8A-4FA3-87F3-1C334F0E80C8}"/>
              </a:ext>
            </a:extLst>
          </p:cNvPr>
          <p:cNvGraphicFramePr>
            <a:graphicFrameLocks noGrp="1"/>
          </p:cNvGraphicFramePr>
          <p:nvPr>
            <p:extLst>
              <p:ext uri="{D42A27DB-BD31-4B8C-83A1-F6EECF244321}">
                <p14:modId xmlns:p14="http://schemas.microsoft.com/office/powerpoint/2010/main" val="4100414796"/>
              </p:ext>
            </p:extLst>
          </p:nvPr>
        </p:nvGraphicFramePr>
        <p:xfrm>
          <a:off x="698153" y="798871"/>
          <a:ext cx="10795693" cy="5963920"/>
        </p:xfrm>
        <a:graphic>
          <a:graphicData uri="http://schemas.openxmlformats.org/drawingml/2006/table">
            <a:tbl>
              <a:tblPr firstRow="1" firstCol="1" bandRow="1">
                <a:tableStyleId>{F5AB1C69-6EDB-4FF4-983F-18BD219EF322}</a:tableStyleId>
              </a:tblPr>
              <a:tblGrid>
                <a:gridCol w="493338">
                  <a:extLst>
                    <a:ext uri="{9D8B030D-6E8A-4147-A177-3AD203B41FA5}">
                      <a16:colId xmlns:a16="http://schemas.microsoft.com/office/drawing/2014/main" val="351295489"/>
                    </a:ext>
                  </a:extLst>
                </a:gridCol>
                <a:gridCol w="1191491">
                  <a:extLst>
                    <a:ext uri="{9D8B030D-6E8A-4147-A177-3AD203B41FA5}">
                      <a16:colId xmlns:a16="http://schemas.microsoft.com/office/drawing/2014/main" val="3284063402"/>
                    </a:ext>
                  </a:extLst>
                </a:gridCol>
                <a:gridCol w="2493818">
                  <a:extLst>
                    <a:ext uri="{9D8B030D-6E8A-4147-A177-3AD203B41FA5}">
                      <a16:colId xmlns:a16="http://schemas.microsoft.com/office/drawing/2014/main" val="3175089296"/>
                    </a:ext>
                  </a:extLst>
                </a:gridCol>
                <a:gridCol w="6617046">
                  <a:extLst>
                    <a:ext uri="{9D8B030D-6E8A-4147-A177-3AD203B41FA5}">
                      <a16:colId xmlns:a16="http://schemas.microsoft.com/office/drawing/2014/main" val="570651646"/>
                    </a:ext>
                  </a:extLst>
                </a:gridCol>
              </a:tblGrid>
              <a:tr h="424208">
                <a:tc>
                  <a:txBody>
                    <a:bodyPr/>
                    <a:lstStyle/>
                    <a:p>
                      <a:pPr algn="just">
                        <a:spcAft>
                          <a:spcPts val="0"/>
                        </a:spcAft>
                      </a:pPr>
                      <a:r>
                        <a:rPr lang="en-US" sz="1600" kern="100">
                          <a:effectLst/>
                        </a:rPr>
                        <a:t>FE-2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45451" marR="45451" marT="0" marB="0"/>
                </a:tc>
                <a:tc>
                  <a:txBody>
                    <a:bodyPr/>
                    <a:lstStyle/>
                    <a:p>
                      <a:pPr algn="just">
                        <a:spcAft>
                          <a:spcPts val="0"/>
                        </a:spcAft>
                      </a:pPr>
                      <a:r>
                        <a:rPr lang="zh-CN" sz="1600" kern="100">
                          <a:effectLst/>
                        </a:rPr>
                        <a:t>教师信息相关操作</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45451" marR="45451" marT="0" marB="0"/>
                </a:tc>
                <a:tc>
                  <a:txBody>
                    <a:bodyPr/>
                    <a:lstStyle/>
                    <a:p>
                      <a:pPr marL="342900" lvl="0" indent="-342900" algn="just">
                        <a:lnSpc>
                          <a:spcPct val="115000"/>
                        </a:lnSpc>
                        <a:spcAft>
                          <a:spcPts val="0"/>
                        </a:spcAft>
                        <a:buFont typeface="+mj-lt"/>
                        <a:buAutoNum type="arabicPeriod"/>
                      </a:pPr>
                      <a:r>
                        <a:rPr lang="zh-CN" sz="1600" kern="100">
                          <a:effectLst/>
                        </a:rPr>
                        <a:t>教师介绍</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45451" marR="45451" marT="0" marB="0"/>
                </a:tc>
                <a:tc>
                  <a:txBody>
                    <a:bodyPr/>
                    <a:lstStyle/>
                    <a:p>
                      <a:pPr algn="just">
                        <a:spcAft>
                          <a:spcPts val="0"/>
                        </a:spcAft>
                        <a:tabLst>
                          <a:tab pos="495300" algn="l"/>
                        </a:tabLst>
                      </a:pPr>
                      <a:r>
                        <a:rPr lang="zh-CN" sz="1600" kern="100">
                          <a:effectLst/>
                        </a:rPr>
                        <a:t>对任课老师的以往教学、科研成果，及其教学风格，出版书籍，所获荣誉的详细介绍</a:t>
                      </a:r>
                    </a:p>
                    <a:p>
                      <a:pPr algn="just">
                        <a:spcAft>
                          <a:spcPts val="0"/>
                        </a:spcAft>
                      </a:pPr>
                      <a:r>
                        <a:rPr lang="zh-CN" sz="1600" kern="100">
                          <a:effectLst/>
                        </a:rPr>
                        <a:t>网站能较醒目地提供教师的联系方式 (尽量详细)。</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45451" marR="45451" marT="0" marB="0"/>
                </a:tc>
                <a:extLst>
                  <a:ext uri="{0D108BD9-81ED-4DB2-BD59-A6C34878D82A}">
                    <a16:rowId xmlns:a16="http://schemas.microsoft.com/office/drawing/2014/main" val="1064510333"/>
                  </a:ext>
                </a:extLst>
              </a:tr>
              <a:tr h="318156">
                <a:tc>
                  <a:txBody>
                    <a:bodyPr/>
                    <a:lstStyle/>
                    <a:p>
                      <a:pPr algn="just">
                        <a:spcAft>
                          <a:spcPts val="0"/>
                        </a:spcAft>
                      </a:pPr>
                      <a:r>
                        <a:rPr lang="en-US" sz="1600" kern="100">
                          <a:effectLst/>
                        </a:rPr>
                        <a:t>FE-3</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45451" marR="45451" marT="0" marB="0"/>
                </a:tc>
                <a:tc>
                  <a:txBody>
                    <a:bodyPr/>
                    <a:lstStyle/>
                    <a:p>
                      <a:pPr algn="just">
                        <a:spcAft>
                          <a:spcPts val="0"/>
                        </a:spcAft>
                      </a:pPr>
                      <a:r>
                        <a:rPr lang="zh-CN" sz="1600" kern="100">
                          <a:effectLst/>
                        </a:rPr>
                        <a:t>游客浏览</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45451" marR="45451" marT="0" marB="0"/>
                </a:tc>
                <a:tc>
                  <a:txBody>
                    <a:bodyPr/>
                    <a:lstStyle/>
                    <a:p>
                      <a:pPr marL="342900" lvl="0" indent="-342900" algn="just">
                        <a:lnSpc>
                          <a:spcPct val="115000"/>
                        </a:lnSpc>
                        <a:spcAft>
                          <a:spcPts val="0"/>
                        </a:spcAft>
                        <a:buFont typeface="+mj-lt"/>
                        <a:buAutoNum type="arabicPeriod"/>
                      </a:pPr>
                      <a:r>
                        <a:rPr lang="zh-CN" sz="1600" kern="100">
                          <a:effectLst/>
                        </a:rPr>
                        <a:t>以游客身份浏览网站</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45451" marR="45451" marT="0" marB="0"/>
                </a:tc>
                <a:tc>
                  <a:txBody>
                    <a:bodyPr/>
                    <a:lstStyle/>
                    <a:p>
                      <a:pPr algn="just">
                        <a:spcAft>
                          <a:spcPts val="0"/>
                        </a:spcAft>
                        <a:tabLst>
                          <a:tab pos="495300" algn="l"/>
                        </a:tabLst>
                      </a:pPr>
                      <a:r>
                        <a:rPr lang="zh-CN" sz="1600" kern="100">
                          <a:effectLst/>
                        </a:rPr>
                        <a:t>不需注册能直接到网站主界面，可查看项目管理,需求工程,对象建模，以及软件工程相关课程、还有老师的详细介绍。还有相关链接界面。</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45451" marR="45451" marT="0" marB="0"/>
                </a:tc>
                <a:extLst>
                  <a:ext uri="{0D108BD9-81ED-4DB2-BD59-A6C34878D82A}">
                    <a16:rowId xmlns:a16="http://schemas.microsoft.com/office/drawing/2014/main" val="1213978631"/>
                  </a:ext>
                </a:extLst>
              </a:tr>
              <a:tr h="357000">
                <a:tc rowSpan="9">
                  <a:txBody>
                    <a:bodyPr/>
                    <a:lstStyle/>
                    <a:p>
                      <a:pPr algn="just">
                        <a:spcAft>
                          <a:spcPts val="0"/>
                        </a:spcAft>
                      </a:pPr>
                      <a:r>
                        <a:rPr lang="en-US" sz="1600" kern="100">
                          <a:effectLst/>
                        </a:rPr>
                        <a:t>FE-4</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45451" marR="45451" marT="0" marB="0"/>
                </a:tc>
                <a:tc rowSpan="9">
                  <a:txBody>
                    <a:bodyPr/>
                    <a:lstStyle/>
                    <a:p>
                      <a:pPr algn="just">
                        <a:spcAft>
                          <a:spcPts val="0"/>
                        </a:spcAft>
                      </a:pPr>
                      <a:r>
                        <a:rPr lang="zh-CN" sz="1600" kern="100">
                          <a:effectLst/>
                        </a:rPr>
                        <a:t>账户相关操作</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45451" marR="45451" marT="0" marB="0"/>
                </a:tc>
                <a:tc>
                  <a:txBody>
                    <a:bodyPr/>
                    <a:lstStyle/>
                    <a:p>
                      <a:pPr marL="342900" lvl="0" indent="-342900" algn="just">
                        <a:lnSpc>
                          <a:spcPct val="115000"/>
                        </a:lnSpc>
                        <a:spcAft>
                          <a:spcPts val="0"/>
                        </a:spcAft>
                        <a:buFont typeface="+mj-lt"/>
                        <a:buAutoNum type="arabicPeriod"/>
                      </a:pPr>
                      <a:r>
                        <a:rPr lang="zh-CN" sz="1600" kern="100">
                          <a:effectLst/>
                        </a:rPr>
                        <a:t>用户注册</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45451" marR="45451" marT="0" marB="0"/>
                </a:tc>
                <a:tc>
                  <a:txBody>
                    <a:bodyPr/>
                    <a:lstStyle/>
                    <a:p>
                      <a:pPr algn="just">
                        <a:lnSpc>
                          <a:spcPct val="115000"/>
                        </a:lnSpc>
                        <a:spcAft>
                          <a:spcPts val="0"/>
                        </a:spcAft>
                      </a:pPr>
                      <a:r>
                        <a:rPr lang="zh-CN" sz="1600" kern="100" dirty="0">
                          <a:effectLst/>
                        </a:rPr>
                        <a:t>用户按照手机号，短信验证码注册。</a:t>
                      </a:r>
                    </a:p>
                    <a:p>
                      <a:pPr algn="just">
                        <a:lnSpc>
                          <a:spcPct val="115000"/>
                        </a:lnSpc>
                        <a:spcAft>
                          <a:spcPts val="0"/>
                        </a:spcAft>
                      </a:pPr>
                      <a:r>
                        <a:rPr lang="zh-CN" sz="1600" kern="100" dirty="0">
                          <a:effectLst/>
                        </a:rPr>
                        <a:t>注册时要求输入账号、密码、短信验证码，勾选已阅读并同意《用户服务协议》。</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45451" marR="45451" marT="0" marB="0"/>
                </a:tc>
                <a:extLst>
                  <a:ext uri="{0D108BD9-81ED-4DB2-BD59-A6C34878D82A}">
                    <a16:rowId xmlns:a16="http://schemas.microsoft.com/office/drawing/2014/main" val="1152366989"/>
                  </a:ext>
                </a:extLst>
              </a:tr>
              <a:tr h="212104">
                <a:tc vMerge="1">
                  <a:txBody>
                    <a:bodyPr/>
                    <a:lstStyle/>
                    <a:p>
                      <a:endParaRPr lang="zh-CN" altLang="en-US"/>
                    </a:p>
                  </a:txBody>
                  <a:tcPr/>
                </a:tc>
                <a:tc vMerge="1">
                  <a:txBody>
                    <a:bodyPr/>
                    <a:lstStyle/>
                    <a:p>
                      <a:endParaRPr lang="zh-CN" altLang="en-US"/>
                    </a:p>
                  </a:txBody>
                  <a:tcPr/>
                </a:tc>
                <a:tc>
                  <a:txBody>
                    <a:bodyPr/>
                    <a:lstStyle/>
                    <a:p>
                      <a:pPr marL="342900" lvl="0" indent="-342900" algn="just">
                        <a:lnSpc>
                          <a:spcPct val="115000"/>
                        </a:lnSpc>
                        <a:spcAft>
                          <a:spcPts val="0"/>
                        </a:spcAft>
                        <a:buFont typeface="+mj-lt"/>
                        <a:buAutoNum type="arabicPeriod"/>
                      </a:pPr>
                      <a:r>
                        <a:rPr lang="zh-CN" sz="1600" kern="100">
                          <a:effectLst/>
                        </a:rPr>
                        <a:t>用户登录</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45451" marR="45451" marT="0" marB="0"/>
                </a:tc>
                <a:tc>
                  <a:txBody>
                    <a:bodyPr/>
                    <a:lstStyle/>
                    <a:p>
                      <a:pPr algn="just">
                        <a:lnSpc>
                          <a:spcPct val="115000"/>
                        </a:lnSpc>
                        <a:spcAft>
                          <a:spcPts val="0"/>
                        </a:spcAft>
                      </a:pPr>
                      <a:r>
                        <a:rPr lang="zh-CN" sz="1600" kern="100" dirty="0">
                          <a:effectLst/>
                        </a:rPr>
                        <a:t>用户根据账号和密码登录。</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45451" marR="45451" marT="0" marB="0"/>
                </a:tc>
                <a:extLst>
                  <a:ext uri="{0D108BD9-81ED-4DB2-BD59-A6C34878D82A}">
                    <a16:rowId xmlns:a16="http://schemas.microsoft.com/office/drawing/2014/main" val="4034784347"/>
                  </a:ext>
                </a:extLst>
              </a:tr>
              <a:tr h="212104">
                <a:tc vMerge="1">
                  <a:txBody>
                    <a:bodyPr/>
                    <a:lstStyle/>
                    <a:p>
                      <a:endParaRPr lang="zh-CN" altLang="en-US"/>
                    </a:p>
                  </a:txBody>
                  <a:tcPr/>
                </a:tc>
                <a:tc vMerge="1">
                  <a:txBody>
                    <a:bodyPr/>
                    <a:lstStyle/>
                    <a:p>
                      <a:endParaRPr lang="zh-CN" altLang="en-US"/>
                    </a:p>
                  </a:txBody>
                  <a:tcPr/>
                </a:tc>
                <a:tc>
                  <a:txBody>
                    <a:bodyPr/>
                    <a:lstStyle/>
                    <a:p>
                      <a:pPr marL="342900" lvl="0" indent="-342900" algn="just">
                        <a:lnSpc>
                          <a:spcPct val="115000"/>
                        </a:lnSpc>
                        <a:spcAft>
                          <a:spcPts val="0"/>
                        </a:spcAft>
                        <a:buFont typeface="+mj-lt"/>
                        <a:buAutoNum type="arabicPeriod"/>
                      </a:pPr>
                      <a:r>
                        <a:rPr lang="zh-CN" sz="1600" kern="0">
                          <a:effectLst/>
                        </a:rPr>
                        <a:t>重置密码</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45451" marR="45451" marT="0" marB="0"/>
                </a:tc>
                <a:tc>
                  <a:txBody>
                    <a:bodyPr/>
                    <a:lstStyle/>
                    <a:p>
                      <a:pPr algn="just">
                        <a:lnSpc>
                          <a:spcPct val="115000"/>
                        </a:lnSpc>
                        <a:spcAft>
                          <a:spcPts val="0"/>
                        </a:spcAft>
                      </a:pPr>
                      <a:r>
                        <a:rPr lang="zh-CN" sz="1600" kern="100">
                          <a:effectLst/>
                        </a:rPr>
                        <a:t>网站提供手机验证码方式重置登录密码。</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45451" marR="45451" marT="0" marB="0"/>
                </a:tc>
                <a:extLst>
                  <a:ext uri="{0D108BD9-81ED-4DB2-BD59-A6C34878D82A}">
                    <a16:rowId xmlns:a16="http://schemas.microsoft.com/office/drawing/2014/main" val="2210789328"/>
                  </a:ext>
                </a:extLst>
              </a:tr>
              <a:tr h="357000">
                <a:tc vMerge="1">
                  <a:txBody>
                    <a:bodyPr/>
                    <a:lstStyle/>
                    <a:p>
                      <a:endParaRPr lang="zh-CN" altLang="en-US"/>
                    </a:p>
                  </a:txBody>
                  <a:tcPr/>
                </a:tc>
                <a:tc vMerge="1">
                  <a:txBody>
                    <a:bodyPr/>
                    <a:lstStyle/>
                    <a:p>
                      <a:endParaRPr lang="zh-CN" altLang="en-US"/>
                    </a:p>
                  </a:txBody>
                  <a:tcPr/>
                </a:tc>
                <a:tc>
                  <a:txBody>
                    <a:bodyPr/>
                    <a:lstStyle/>
                    <a:p>
                      <a:pPr marL="342900" lvl="0" indent="-342900" algn="just">
                        <a:lnSpc>
                          <a:spcPct val="115000"/>
                        </a:lnSpc>
                        <a:spcAft>
                          <a:spcPts val="0"/>
                        </a:spcAft>
                        <a:buFont typeface="+mj-lt"/>
                        <a:buAutoNum type="arabicPeriod"/>
                      </a:pPr>
                      <a:r>
                        <a:rPr lang="zh-CN" sz="1600" kern="0">
                          <a:effectLst/>
                        </a:rPr>
                        <a:t>查看、修改个人信息</a:t>
                      </a:r>
                      <a:endParaRPr lang="zh-CN" sz="1600" kern="100">
                        <a:effectLst/>
                      </a:endParaRPr>
                    </a:p>
                    <a:p>
                      <a:pPr algn="just">
                        <a:lnSpc>
                          <a:spcPct val="115000"/>
                        </a:lnSpc>
                        <a:spcAft>
                          <a:spcPts val="0"/>
                        </a:spcAft>
                      </a:pPr>
                      <a:r>
                        <a:rPr lang="en-US" sz="1600" kern="0">
                          <a:effectLst/>
                        </a:rPr>
                        <a:t> </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45451" marR="45451" marT="0" marB="0"/>
                </a:tc>
                <a:tc>
                  <a:txBody>
                    <a:bodyPr/>
                    <a:lstStyle/>
                    <a:p>
                      <a:pPr algn="just">
                        <a:lnSpc>
                          <a:spcPct val="115000"/>
                        </a:lnSpc>
                        <a:spcAft>
                          <a:spcPts val="0"/>
                        </a:spcAft>
                      </a:pPr>
                      <a:r>
                        <a:rPr lang="zh-CN" sz="1600" kern="100">
                          <a:effectLst/>
                        </a:rPr>
                        <a:t>提供个人信息界面，显示账号、头像、联系方式、个人简介等。</a:t>
                      </a:r>
                    </a:p>
                    <a:p>
                      <a:pPr algn="just">
                        <a:lnSpc>
                          <a:spcPct val="115000"/>
                        </a:lnSpc>
                        <a:spcAft>
                          <a:spcPts val="0"/>
                        </a:spcAft>
                      </a:pPr>
                      <a:r>
                        <a:rPr lang="zh-CN" sz="1600" kern="100">
                          <a:effectLst/>
                        </a:rPr>
                        <a:t>能够上传新头像，修改联系方式、个人简介等。</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45451" marR="45451" marT="0" marB="0"/>
                </a:tc>
                <a:extLst>
                  <a:ext uri="{0D108BD9-81ED-4DB2-BD59-A6C34878D82A}">
                    <a16:rowId xmlns:a16="http://schemas.microsoft.com/office/drawing/2014/main" val="3404409871"/>
                  </a:ext>
                </a:extLst>
              </a:tr>
              <a:tr h="235040">
                <a:tc vMerge="1">
                  <a:txBody>
                    <a:bodyPr/>
                    <a:lstStyle/>
                    <a:p>
                      <a:endParaRPr lang="zh-CN" altLang="en-US"/>
                    </a:p>
                  </a:txBody>
                  <a:tcPr/>
                </a:tc>
                <a:tc vMerge="1">
                  <a:txBody>
                    <a:bodyPr/>
                    <a:lstStyle/>
                    <a:p>
                      <a:endParaRPr lang="zh-CN" altLang="en-US"/>
                    </a:p>
                  </a:txBody>
                  <a:tcPr/>
                </a:tc>
                <a:tc>
                  <a:txBody>
                    <a:bodyPr/>
                    <a:lstStyle/>
                    <a:p>
                      <a:pPr marL="342900" lvl="0" indent="-342900" algn="just">
                        <a:lnSpc>
                          <a:spcPct val="115000"/>
                        </a:lnSpc>
                        <a:spcAft>
                          <a:spcPts val="0"/>
                        </a:spcAft>
                        <a:buFont typeface="+mj-lt"/>
                        <a:buAutoNum type="arabicPeriod"/>
                      </a:pPr>
                      <a:r>
                        <a:rPr lang="zh-CN" sz="1600" kern="0">
                          <a:effectLst/>
                        </a:rPr>
                        <a:t>管理员处理用户信息</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45451" marR="45451" marT="0" marB="0"/>
                </a:tc>
                <a:tc>
                  <a:txBody>
                    <a:bodyPr/>
                    <a:lstStyle/>
                    <a:p>
                      <a:pPr algn="just">
                        <a:lnSpc>
                          <a:spcPct val="115000"/>
                        </a:lnSpc>
                        <a:spcAft>
                          <a:spcPts val="0"/>
                        </a:spcAft>
                      </a:pPr>
                      <a:r>
                        <a:rPr lang="zh-CN" sz="1600" kern="100">
                          <a:effectLst/>
                        </a:rPr>
                        <a:t>管理员在接收到用户取回密码请求时，对用户信息进行修改。</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45451" marR="45451" marT="0" marB="0"/>
                </a:tc>
                <a:extLst>
                  <a:ext uri="{0D108BD9-81ED-4DB2-BD59-A6C34878D82A}">
                    <a16:rowId xmlns:a16="http://schemas.microsoft.com/office/drawing/2014/main" val="1922403059"/>
                  </a:ext>
                </a:extLst>
              </a:tr>
              <a:tr h="212104">
                <a:tc vMerge="1">
                  <a:txBody>
                    <a:bodyPr/>
                    <a:lstStyle/>
                    <a:p>
                      <a:endParaRPr lang="zh-CN" altLang="en-US"/>
                    </a:p>
                  </a:txBody>
                  <a:tcPr/>
                </a:tc>
                <a:tc vMerge="1">
                  <a:txBody>
                    <a:bodyPr/>
                    <a:lstStyle/>
                    <a:p>
                      <a:endParaRPr lang="zh-CN" altLang="en-US"/>
                    </a:p>
                  </a:txBody>
                  <a:tcPr/>
                </a:tc>
                <a:tc>
                  <a:txBody>
                    <a:bodyPr/>
                    <a:lstStyle/>
                    <a:p>
                      <a:pPr marL="342900" lvl="0" indent="-342900" algn="just">
                        <a:lnSpc>
                          <a:spcPct val="115000"/>
                        </a:lnSpc>
                        <a:spcAft>
                          <a:spcPts val="0"/>
                        </a:spcAft>
                        <a:buFont typeface="+mj-lt"/>
                        <a:buAutoNum type="arabicPeriod"/>
                      </a:pPr>
                      <a:r>
                        <a:rPr lang="zh-CN" sz="1600" kern="0">
                          <a:effectLst/>
                        </a:rPr>
                        <a:t>管理员管理所有账号</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45451" marR="45451" marT="0" marB="0"/>
                </a:tc>
                <a:tc>
                  <a:txBody>
                    <a:bodyPr/>
                    <a:lstStyle/>
                    <a:p>
                      <a:pPr algn="just">
                        <a:lnSpc>
                          <a:spcPct val="115000"/>
                        </a:lnSpc>
                        <a:spcAft>
                          <a:spcPts val="0"/>
                        </a:spcAft>
                      </a:pPr>
                      <a:r>
                        <a:rPr lang="zh-CN" sz="1600" kern="100">
                          <a:effectLst/>
                        </a:rPr>
                        <a:t>管理员对用户账号进行管理</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45451" marR="45451" marT="0" marB="0"/>
                </a:tc>
                <a:extLst>
                  <a:ext uri="{0D108BD9-81ED-4DB2-BD59-A6C34878D82A}">
                    <a16:rowId xmlns:a16="http://schemas.microsoft.com/office/drawing/2014/main" val="3161995327"/>
                  </a:ext>
                </a:extLst>
              </a:tr>
              <a:tr h="235040">
                <a:tc vMerge="1">
                  <a:txBody>
                    <a:bodyPr/>
                    <a:lstStyle/>
                    <a:p>
                      <a:endParaRPr lang="zh-CN" altLang="en-US"/>
                    </a:p>
                  </a:txBody>
                  <a:tcPr/>
                </a:tc>
                <a:tc vMerge="1">
                  <a:txBody>
                    <a:bodyPr/>
                    <a:lstStyle/>
                    <a:p>
                      <a:endParaRPr lang="zh-CN" altLang="en-US"/>
                    </a:p>
                  </a:txBody>
                  <a:tcPr/>
                </a:tc>
                <a:tc>
                  <a:txBody>
                    <a:bodyPr/>
                    <a:lstStyle/>
                    <a:p>
                      <a:pPr marL="342900" lvl="0" indent="-342900" algn="just">
                        <a:lnSpc>
                          <a:spcPct val="115000"/>
                        </a:lnSpc>
                        <a:spcAft>
                          <a:spcPts val="0"/>
                        </a:spcAft>
                        <a:buFont typeface="+mj-lt"/>
                        <a:buAutoNum type="arabicPeriod"/>
                      </a:pPr>
                      <a:r>
                        <a:rPr lang="zh-CN" sz="1600" kern="0">
                          <a:effectLst/>
                        </a:rPr>
                        <a:t>用户中心</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45451" marR="45451" marT="0" marB="0"/>
                </a:tc>
                <a:tc>
                  <a:txBody>
                    <a:bodyPr/>
                    <a:lstStyle/>
                    <a:p>
                      <a:pPr algn="just">
                        <a:lnSpc>
                          <a:spcPct val="115000"/>
                        </a:lnSpc>
                        <a:spcAft>
                          <a:spcPts val="0"/>
                        </a:spcAft>
                      </a:pPr>
                      <a:r>
                        <a:rPr lang="zh-CN" sz="1600" kern="100">
                          <a:effectLst/>
                        </a:rPr>
                        <a:t>查看别的用户的个人中心，可以向别的用户发送私信，关注某个用户</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45451" marR="45451" marT="0" marB="0"/>
                </a:tc>
                <a:extLst>
                  <a:ext uri="{0D108BD9-81ED-4DB2-BD59-A6C34878D82A}">
                    <a16:rowId xmlns:a16="http://schemas.microsoft.com/office/drawing/2014/main" val="2450763720"/>
                  </a:ext>
                </a:extLst>
              </a:tr>
              <a:tr h="212104">
                <a:tc vMerge="1">
                  <a:txBody>
                    <a:bodyPr/>
                    <a:lstStyle/>
                    <a:p>
                      <a:endParaRPr lang="zh-CN" altLang="en-US"/>
                    </a:p>
                  </a:txBody>
                  <a:tcPr/>
                </a:tc>
                <a:tc vMerge="1">
                  <a:txBody>
                    <a:bodyPr/>
                    <a:lstStyle/>
                    <a:p>
                      <a:endParaRPr lang="zh-CN" altLang="en-US"/>
                    </a:p>
                  </a:txBody>
                  <a:tcPr/>
                </a:tc>
                <a:tc>
                  <a:txBody>
                    <a:bodyPr/>
                    <a:lstStyle/>
                    <a:p>
                      <a:pPr marL="342900" lvl="0" indent="-342900" algn="just">
                        <a:lnSpc>
                          <a:spcPct val="115000"/>
                        </a:lnSpc>
                        <a:spcAft>
                          <a:spcPts val="0"/>
                        </a:spcAft>
                        <a:buFont typeface="+mj-lt"/>
                        <a:buAutoNum type="arabicPeriod"/>
                      </a:pPr>
                      <a:r>
                        <a:rPr lang="zh-CN" sz="1600" kern="0">
                          <a:effectLst/>
                        </a:rPr>
                        <a:t>绑定学号</a:t>
                      </a:r>
                      <a:r>
                        <a:rPr lang="en-US" sz="1600" kern="0">
                          <a:effectLst/>
                        </a:rPr>
                        <a:t>/</a:t>
                      </a:r>
                      <a:r>
                        <a:rPr lang="zh-CN" sz="1600" kern="0">
                          <a:effectLst/>
                        </a:rPr>
                        <a:t>教工号</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45451" marR="45451" marT="0" marB="0"/>
                </a:tc>
                <a:tc>
                  <a:txBody>
                    <a:bodyPr/>
                    <a:lstStyle/>
                    <a:p>
                      <a:pPr algn="just">
                        <a:lnSpc>
                          <a:spcPct val="115000"/>
                        </a:lnSpc>
                        <a:spcAft>
                          <a:spcPts val="0"/>
                        </a:spcAft>
                      </a:pPr>
                      <a:r>
                        <a:rPr lang="zh-CN" sz="1600" kern="100">
                          <a:effectLst/>
                        </a:rPr>
                        <a:t>将账号绑定学号/教工号，用以身份确认</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45451" marR="45451" marT="0" marB="0"/>
                </a:tc>
                <a:extLst>
                  <a:ext uri="{0D108BD9-81ED-4DB2-BD59-A6C34878D82A}">
                    <a16:rowId xmlns:a16="http://schemas.microsoft.com/office/drawing/2014/main" val="1546408920"/>
                  </a:ext>
                </a:extLst>
              </a:tr>
              <a:tr h="235040">
                <a:tc vMerge="1">
                  <a:txBody>
                    <a:bodyPr/>
                    <a:lstStyle/>
                    <a:p>
                      <a:endParaRPr lang="zh-CN" altLang="en-US"/>
                    </a:p>
                  </a:txBody>
                  <a:tcPr/>
                </a:tc>
                <a:tc vMerge="1">
                  <a:txBody>
                    <a:bodyPr/>
                    <a:lstStyle/>
                    <a:p>
                      <a:endParaRPr lang="zh-CN" altLang="en-US"/>
                    </a:p>
                  </a:txBody>
                  <a:tcPr/>
                </a:tc>
                <a:tc>
                  <a:txBody>
                    <a:bodyPr/>
                    <a:lstStyle/>
                    <a:p>
                      <a:pPr marL="342900" lvl="0" indent="-342900" algn="just">
                        <a:lnSpc>
                          <a:spcPct val="115000"/>
                        </a:lnSpc>
                        <a:spcAft>
                          <a:spcPts val="0"/>
                        </a:spcAft>
                        <a:buFont typeface="+mj-lt"/>
                        <a:buAutoNum type="arabicPeriod"/>
                      </a:pPr>
                      <a:r>
                        <a:rPr lang="zh-CN" sz="1600" kern="0">
                          <a:effectLst/>
                        </a:rPr>
                        <a:t>绑定微信、</a:t>
                      </a:r>
                      <a:r>
                        <a:rPr lang="en-US" sz="1600" kern="0">
                          <a:effectLst/>
                        </a:rPr>
                        <a:t>QQ</a:t>
                      </a:r>
                      <a:r>
                        <a:rPr lang="zh-CN" sz="1600" kern="0">
                          <a:effectLst/>
                        </a:rPr>
                        <a:t>、邮箱</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45451" marR="45451" marT="0" marB="0"/>
                </a:tc>
                <a:tc>
                  <a:txBody>
                    <a:bodyPr/>
                    <a:lstStyle/>
                    <a:p>
                      <a:pPr algn="just">
                        <a:lnSpc>
                          <a:spcPct val="115000"/>
                        </a:lnSpc>
                        <a:spcAft>
                          <a:spcPts val="0"/>
                        </a:spcAft>
                      </a:pPr>
                      <a:r>
                        <a:rPr lang="zh-CN" sz="1600" kern="100">
                          <a:effectLst/>
                        </a:rPr>
                        <a:t>将账号与某个微信账号、QQ账号、邮箱进行绑定</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45451" marR="45451" marT="0" marB="0"/>
                </a:tc>
                <a:extLst>
                  <a:ext uri="{0D108BD9-81ED-4DB2-BD59-A6C34878D82A}">
                    <a16:rowId xmlns:a16="http://schemas.microsoft.com/office/drawing/2014/main" val="3893916189"/>
                  </a:ext>
                </a:extLst>
              </a:tr>
              <a:tr h="212104">
                <a:tc rowSpan="6">
                  <a:txBody>
                    <a:bodyPr/>
                    <a:lstStyle/>
                    <a:p>
                      <a:pPr algn="just">
                        <a:spcAft>
                          <a:spcPts val="0"/>
                        </a:spcAft>
                      </a:pPr>
                      <a:r>
                        <a:rPr lang="en-US" sz="1600" kern="100">
                          <a:effectLst/>
                        </a:rPr>
                        <a:t>FE-5</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45451" marR="45451" marT="0" marB="0"/>
                </a:tc>
                <a:tc rowSpan="6">
                  <a:txBody>
                    <a:bodyPr/>
                    <a:lstStyle/>
                    <a:p>
                      <a:pPr algn="just">
                        <a:spcAft>
                          <a:spcPts val="0"/>
                        </a:spcAft>
                      </a:pPr>
                      <a:r>
                        <a:rPr lang="zh-CN" sz="1600" kern="100">
                          <a:effectLst/>
                        </a:rPr>
                        <a:t>消息相关操作</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45451" marR="45451" marT="0" marB="0"/>
                </a:tc>
                <a:tc>
                  <a:txBody>
                    <a:bodyPr/>
                    <a:lstStyle/>
                    <a:p>
                      <a:pPr algn="just">
                        <a:lnSpc>
                          <a:spcPct val="115000"/>
                        </a:lnSpc>
                        <a:spcAft>
                          <a:spcPts val="0"/>
                        </a:spcAft>
                      </a:pPr>
                      <a:r>
                        <a:rPr lang="zh-CN" sz="1600" kern="100">
                          <a:effectLst/>
                        </a:rPr>
                        <a:t>（</a:t>
                      </a:r>
                      <a:r>
                        <a:rPr lang="en-US" sz="1600" kern="100">
                          <a:effectLst/>
                        </a:rPr>
                        <a:t>1</a:t>
                      </a:r>
                      <a:r>
                        <a:rPr lang="zh-CN" sz="1600" kern="100">
                          <a:effectLst/>
                        </a:rPr>
                        <a:t>）查看我的关注</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45451" marR="45451" marT="0" marB="0"/>
                </a:tc>
                <a:tc>
                  <a:txBody>
                    <a:bodyPr/>
                    <a:lstStyle/>
                    <a:p>
                      <a:pPr algn="just">
                        <a:lnSpc>
                          <a:spcPct val="115000"/>
                        </a:lnSpc>
                        <a:spcAft>
                          <a:spcPts val="0"/>
                        </a:spcAft>
                      </a:pPr>
                      <a:r>
                        <a:rPr lang="zh-CN" sz="1600" kern="100">
                          <a:effectLst/>
                        </a:rPr>
                        <a:t>查看个人关注的用户、问题、话题、课程</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45451" marR="45451" marT="0" marB="0"/>
                </a:tc>
                <a:extLst>
                  <a:ext uri="{0D108BD9-81ED-4DB2-BD59-A6C34878D82A}">
                    <a16:rowId xmlns:a16="http://schemas.microsoft.com/office/drawing/2014/main" val="932657225"/>
                  </a:ext>
                </a:extLst>
              </a:tr>
              <a:tr h="235040">
                <a:tc vMerge="1">
                  <a:txBody>
                    <a:bodyPr/>
                    <a:lstStyle/>
                    <a:p>
                      <a:endParaRPr lang="zh-CN" altLang="en-US"/>
                    </a:p>
                  </a:txBody>
                  <a:tcPr/>
                </a:tc>
                <a:tc vMerge="1">
                  <a:txBody>
                    <a:bodyPr/>
                    <a:lstStyle/>
                    <a:p>
                      <a:endParaRPr lang="zh-CN" altLang="en-US"/>
                    </a:p>
                  </a:txBody>
                  <a:tcPr/>
                </a:tc>
                <a:tc>
                  <a:txBody>
                    <a:bodyPr/>
                    <a:lstStyle/>
                    <a:p>
                      <a:pPr algn="just">
                        <a:lnSpc>
                          <a:spcPct val="115000"/>
                        </a:lnSpc>
                        <a:spcAft>
                          <a:spcPts val="0"/>
                        </a:spcAft>
                      </a:pPr>
                      <a:r>
                        <a:rPr lang="zh-CN" sz="1600" kern="100">
                          <a:effectLst/>
                        </a:rPr>
                        <a:t>（</a:t>
                      </a:r>
                      <a:r>
                        <a:rPr lang="en-US" sz="1600" kern="100">
                          <a:effectLst/>
                        </a:rPr>
                        <a:t>2</a:t>
                      </a:r>
                      <a:r>
                        <a:rPr lang="zh-CN" sz="1600" kern="100">
                          <a:effectLst/>
                        </a:rPr>
                        <a:t>）查看我的信息</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45451" marR="45451" marT="0" marB="0"/>
                </a:tc>
                <a:tc>
                  <a:txBody>
                    <a:bodyPr/>
                    <a:lstStyle/>
                    <a:p>
                      <a:pPr algn="just">
                        <a:lnSpc>
                          <a:spcPct val="115000"/>
                        </a:lnSpc>
                        <a:spcAft>
                          <a:spcPts val="0"/>
                        </a:spcAft>
                      </a:pPr>
                      <a:r>
                        <a:rPr lang="zh-CN" sz="1600" kern="100">
                          <a:effectLst/>
                        </a:rPr>
                        <a:t>查看私信发来的消息、课程答疑的消息、课程讨论的消息， </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45451" marR="45451" marT="0" marB="0"/>
                </a:tc>
                <a:extLst>
                  <a:ext uri="{0D108BD9-81ED-4DB2-BD59-A6C34878D82A}">
                    <a16:rowId xmlns:a16="http://schemas.microsoft.com/office/drawing/2014/main" val="3433143374"/>
                  </a:ext>
                </a:extLst>
              </a:tr>
              <a:tr h="235040">
                <a:tc vMerge="1">
                  <a:txBody>
                    <a:bodyPr/>
                    <a:lstStyle/>
                    <a:p>
                      <a:endParaRPr lang="zh-CN" altLang="en-US"/>
                    </a:p>
                  </a:txBody>
                  <a:tcPr/>
                </a:tc>
                <a:tc vMerge="1">
                  <a:txBody>
                    <a:bodyPr/>
                    <a:lstStyle/>
                    <a:p>
                      <a:endParaRPr lang="zh-CN" altLang="en-US"/>
                    </a:p>
                  </a:txBody>
                  <a:tcPr/>
                </a:tc>
                <a:tc>
                  <a:txBody>
                    <a:bodyPr/>
                    <a:lstStyle/>
                    <a:p>
                      <a:pPr algn="just">
                        <a:lnSpc>
                          <a:spcPct val="115000"/>
                        </a:lnSpc>
                        <a:spcAft>
                          <a:spcPts val="0"/>
                        </a:spcAft>
                      </a:pPr>
                      <a:r>
                        <a:rPr lang="zh-CN" sz="1600" kern="100">
                          <a:effectLst/>
                        </a:rPr>
                        <a:t>（</a:t>
                      </a:r>
                      <a:r>
                        <a:rPr lang="en-US" sz="1600" kern="100">
                          <a:effectLst/>
                        </a:rPr>
                        <a:t>3</a:t>
                      </a:r>
                      <a:r>
                        <a:rPr lang="zh-CN" sz="1600" kern="100">
                          <a:effectLst/>
                        </a:rPr>
                        <a:t>）查看系统通知</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45451" marR="45451" marT="0" marB="0"/>
                </a:tc>
                <a:tc>
                  <a:txBody>
                    <a:bodyPr/>
                    <a:lstStyle/>
                    <a:p>
                      <a:pPr algn="just">
                        <a:lnSpc>
                          <a:spcPct val="115000"/>
                        </a:lnSpc>
                        <a:spcAft>
                          <a:spcPts val="0"/>
                        </a:spcAft>
                      </a:pPr>
                      <a:r>
                        <a:rPr lang="zh-CN" sz="1600" kern="100">
                          <a:effectLst/>
                        </a:rPr>
                        <a:t>查看网站的推送信息，包括网站版本更新，教师交流信息等</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45451" marR="45451" marT="0" marB="0"/>
                </a:tc>
                <a:extLst>
                  <a:ext uri="{0D108BD9-81ED-4DB2-BD59-A6C34878D82A}">
                    <a16:rowId xmlns:a16="http://schemas.microsoft.com/office/drawing/2014/main" val="3047686846"/>
                  </a:ext>
                </a:extLst>
              </a:tr>
              <a:tr h="212104">
                <a:tc vMerge="1">
                  <a:txBody>
                    <a:bodyPr/>
                    <a:lstStyle/>
                    <a:p>
                      <a:endParaRPr lang="zh-CN" altLang="en-US"/>
                    </a:p>
                  </a:txBody>
                  <a:tcPr/>
                </a:tc>
                <a:tc vMerge="1">
                  <a:txBody>
                    <a:bodyPr/>
                    <a:lstStyle/>
                    <a:p>
                      <a:endParaRPr lang="zh-CN" altLang="en-US"/>
                    </a:p>
                  </a:txBody>
                  <a:tcPr/>
                </a:tc>
                <a:tc>
                  <a:txBody>
                    <a:bodyPr/>
                    <a:lstStyle/>
                    <a:p>
                      <a:pPr algn="just">
                        <a:lnSpc>
                          <a:spcPct val="115000"/>
                        </a:lnSpc>
                        <a:spcAft>
                          <a:spcPts val="0"/>
                        </a:spcAft>
                      </a:pPr>
                      <a:r>
                        <a:rPr lang="zh-CN" sz="1600" kern="100">
                          <a:effectLst/>
                        </a:rPr>
                        <a:t>（</a:t>
                      </a:r>
                      <a:r>
                        <a:rPr lang="en-US" sz="1600" kern="100">
                          <a:effectLst/>
                        </a:rPr>
                        <a:t>4</a:t>
                      </a:r>
                      <a:r>
                        <a:rPr lang="zh-CN" sz="1600" kern="100">
                          <a:effectLst/>
                        </a:rPr>
                        <a:t>）私信</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45451" marR="45451" marT="0" marB="0"/>
                </a:tc>
                <a:tc>
                  <a:txBody>
                    <a:bodyPr/>
                    <a:lstStyle/>
                    <a:p>
                      <a:pPr algn="just">
                        <a:lnSpc>
                          <a:spcPct val="115000"/>
                        </a:lnSpc>
                        <a:spcAft>
                          <a:spcPts val="0"/>
                        </a:spcAft>
                      </a:pPr>
                      <a:r>
                        <a:rPr lang="zh-CN" sz="1600" kern="100">
                          <a:effectLst/>
                        </a:rPr>
                        <a:t>向某个用户发送私信</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45451" marR="45451" marT="0" marB="0"/>
                </a:tc>
                <a:extLst>
                  <a:ext uri="{0D108BD9-81ED-4DB2-BD59-A6C34878D82A}">
                    <a16:rowId xmlns:a16="http://schemas.microsoft.com/office/drawing/2014/main" val="749704330"/>
                  </a:ext>
                </a:extLst>
              </a:tr>
              <a:tr h="212104">
                <a:tc vMerge="1">
                  <a:txBody>
                    <a:bodyPr/>
                    <a:lstStyle/>
                    <a:p>
                      <a:endParaRPr lang="zh-CN" altLang="en-US"/>
                    </a:p>
                  </a:txBody>
                  <a:tcPr/>
                </a:tc>
                <a:tc vMerge="1">
                  <a:txBody>
                    <a:bodyPr/>
                    <a:lstStyle/>
                    <a:p>
                      <a:endParaRPr lang="zh-CN" altLang="en-US"/>
                    </a:p>
                  </a:txBody>
                  <a:tcPr/>
                </a:tc>
                <a:tc>
                  <a:txBody>
                    <a:bodyPr/>
                    <a:lstStyle/>
                    <a:p>
                      <a:pPr algn="just">
                        <a:lnSpc>
                          <a:spcPct val="115000"/>
                        </a:lnSpc>
                        <a:spcAft>
                          <a:spcPts val="0"/>
                        </a:spcAft>
                      </a:pPr>
                      <a:r>
                        <a:rPr lang="zh-CN" sz="1600" kern="100">
                          <a:effectLst/>
                        </a:rPr>
                        <a:t>（</a:t>
                      </a:r>
                      <a:r>
                        <a:rPr lang="en-US" sz="1600" kern="100">
                          <a:effectLst/>
                        </a:rPr>
                        <a:t>5</a:t>
                      </a:r>
                      <a:r>
                        <a:rPr lang="zh-CN" sz="1600" kern="100">
                          <a:effectLst/>
                        </a:rPr>
                        <a:t>）允许内容推送</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45451" marR="45451" marT="0" marB="0"/>
                </a:tc>
                <a:tc>
                  <a:txBody>
                    <a:bodyPr/>
                    <a:lstStyle/>
                    <a:p>
                      <a:pPr algn="just">
                        <a:lnSpc>
                          <a:spcPct val="115000"/>
                        </a:lnSpc>
                        <a:spcAft>
                          <a:spcPts val="0"/>
                        </a:spcAft>
                      </a:pPr>
                      <a:r>
                        <a:rPr lang="zh-CN" sz="1600" kern="100">
                          <a:effectLst/>
                        </a:rPr>
                        <a:t>调整是否允许系统推送系统通知</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45451" marR="45451" marT="0" marB="0"/>
                </a:tc>
                <a:extLst>
                  <a:ext uri="{0D108BD9-81ED-4DB2-BD59-A6C34878D82A}">
                    <a16:rowId xmlns:a16="http://schemas.microsoft.com/office/drawing/2014/main" val="4112140370"/>
                  </a:ext>
                </a:extLst>
              </a:tr>
              <a:tr h="235040">
                <a:tc vMerge="1">
                  <a:txBody>
                    <a:bodyPr/>
                    <a:lstStyle/>
                    <a:p>
                      <a:endParaRPr lang="zh-CN" altLang="en-US"/>
                    </a:p>
                  </a:txBody>
                  <a:tcPr/>
                </a:tc>
                <a:tc vMerge="1">
                  <a:txBody>
                    <a:bodyPr/>
                    <a:lstStyle/>
                    <a:p>
                      <a:endParaRPr lang="zh-CN" altLang="en-US"/>
                    </a:p>
                  </a:txBody>
                  <a:tcPr/>
                </a:tc>
                <a:tc>
                  <a:txBody>
                    <a:bodyPr/>
                    <a:lstStyle/>
                    <a:p>
                      <a:pPr algn="just">
                        <a:lnSpc>
                          <a:spcPct val="115000"/>
                        </a:lnSpc>
                        <a:spcAft>
                          <a:spcPts val="0"/>
                        </a:spcAft>
                      </a:pPr>
                      <a:r>
                        <a:rPr lang="zh-CN" sz="1600" kern="100">
                          <a:effectLst/>
                        </a:rPr>
                        <a:t>（</a:t>
                      </a:r>
                      <a:r>
                        <a:rPr lang="en-US" sz="1600" kern="100">
                          <a:effectLst/>
                        </a:rPr>
                        <a:t>6</a:t>
                      </a:r>
                      <a:r>
                        <a:rPr lang="zh-CN" sz="1600" kern="100">
                          <a:effectLst/>
                        </a:rPr>
                        <a:t>）最新资讯</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45451" marR="45451" marT="0" marB="0"/>
                </a:tc>
                <a:tc>
                  <a:txBody>
                    <a:bodyPr/>
                    <a:lstStyle/>
                    <a:p>
                      <a:pPr algn="just">
                        <a:lnSpc>
                          <a:spcPct val="115000"/>
                        </a:lnSpc>
                        <a:spcAft>
                          <a:spcPts val="0"/>
                        </a:spcAft>
                      </a:pPr>
                      <a:r>
                        <a:rPr lang="zh-CN" sz="1600" kern="100" dirty="0">
                          <a:effectLst/>
                        </a:rPr>
                        <a:t>网站推送系统最近的资讯，点击具体资讯查看内部详细信息</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45451" marR="45451" marT="0" marB="0"/>
                </a:tc>
                <a:extLst>
                  <a:ext uri="{0D108BD9-81ED-4DB2-BD59-A6C34878D82A}">
                    <a16:rowId xmlns:a16="http://schemas.microsoft.com/office/drawing/2014/main" val="2810806105"/>
                  </a:ext>
                </a:extLst>
              </a:tr>
            </a:tbl>
          </a:graphicData>
        </a:graphic>
      </p:graphicFrame>
    </p:spTree>
    <p:extLst>
      <p:ext uri="{BB962C8B-B14F-4D97-AF65-F5344CB8AC3E}">
        <p14:creationId xmlns:p14="http://schemas.microsoft.com/office/powerpoint/2010/main" val="7072219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53340" y="-2659380"/>
            <a:ext cx="3083560" cy="6671310"/>
            <a:chOff x="-84" y="-4188"/>
            <a:chExt cx="4856" cy="10506"/>
          </a:xfrm>
        </p:grpSpPr>
        <p:grpSp>
          <p:nvGrpSpPr>
            <p:cNvPr id="29" name="组合 28"/>
            <p:cNvGrpSpPr/>
            <p:nvPr/>
          </p:nvGrpSpPr>
          <p:grpSpPr>
            <a:xfrm rot="17700000" flipH="1">
              <a:off x="-3129" y="-1143"/>
              <a:ext cx="10506" cy="4416"/>
              <a:chOff x="4235" y="0"/>
              <a:chExt cx="10192" cy="3964"/>
            </a:xfrm>
          </p:grpSpPr>
          <p:grpSp>
            <p:nvGrpSpPr>
              <p:cNvPr id="30" name="组合 29"/>
              <p:cNvGrpSpPr/>
              <p:nvPr/>
            </p:nvGrpSpPr>
            <p:grpSpPr>
              <a:xfrm>
                <a:off x="4235" y="0"/>
                <a:ext cx="9919" cy="3964"/>
                <a:chOff x="4235" y="0"/>
                <a:chExt cx="9919" cy="3964"/>
              </a:xfrm>
            </p:grpSpPr>
            <p:pic>
              <p:nvPicPr>
                <p:cNvPr id="31" name="图片 30" descr="400083054"/>
                <p:cNvPicPr>
                  <a:picLocks noChangeAspect="1"/>
                </p:cNvPicPr>
                <p:nvPr/>
              </p:nvPicPr>
              <p:blipFill>
                <a:blip r:embed="rId3"/>
                <a:srcRect l="20170" r="22753" b="67620"/>
                <a:stretch>
                  <a:fillRect/>
                </a:stretch>
              </p:blipFill>
              <p:spPr>
                <a:xfrm>
                  <a:off x="5114" y="0"/>
                  <a:ext cx="9041" cy="3419"/>
                </a:xfrm>
                <a:prstGeom prst="rect">
                  <a:avLst/>
                </a:prstGeom>
              </p:spPr>
            </p:pic>
            <p:sp>
              <p:nvSpPr>
                <p:cNvPr id="32" name="矩形 31"/>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3" name="矩形 32"/>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3" name="文本框 22"/>
            <p:cNvSpPr txBox="1"/>
            <p:nvPr/>
          </p:nvSpPr>
          <p:spPr>
            <a:xfrm>
              <a:off x="868" y="594"/>
              <a:ext cx="3904" cy="580"/>
            </a:xfrm>
            <a:prstGeom prst="rect">
              <a:avLst/>
            </a:prstGeom>
            <a:solidFill>
              <a:srgbClr val="FFFFFF"/>
            </a:solidFill>
            <a:ln>
              <a:solidFill>
                <a:srgbClr val="7B6F66"/>
              </a:solidFill>
            </a:ln>
          </p:spPr>
          <p:txBody>
            <a:bodyPr wrap="square" rtlCol="0">
              <a:spAutoFit/>
            </a:bodyPr>
            <a:lstStyle/>
            <a:p>
              <a:pPr algn="ctr"/>
              <a:r>
                <a:rPr lang="zh-CN" altLang="en-US" dirty="0">
                  <a:solidFill>
                    <a:schemeClr val="tx1">
                      <a:lumMod val="65000"/>
                      <a:lumOff val="35000"/>
                    </a:schemeClr>
                  </a:solidFill>
                  <a:latin typeface="微软雅黑" panose="020B0503020204020204" charset="-122"/>
                  <a:ea typeface="微软雅黑" panose="020B0503020204020204" charset="-122"/>
                  <a:cs typeface="+mn-ea"/>
                  <a:sym typeface="+mn-lt"/>
                </a:rPr>
                <a:t>主要特性</a:t>
              </a:r>
            </a:p>
          </p:txBody>
        </p:sp>
      </p:grpSp>
      <p:graphicFrame>
        <p:nvGraphicFramePr>
          <p:cNvPr id="2" name="表格 1">
            <a:extLst>
              <a:ext uri="{FF2B5EF4-FFF2-40B4-BE49-F238E27FC236}">
                <a16:creationId xmlns:a16="http://schemas.microsoft.com/office/drawing/2014/main" id="{AD369382-C8F4-49D6-96C9-63448E0FC04F}"/>
              </a:ext>
            </a:extLst>
          </p:cNvPr>
          <p:cNvGraphicFramePr>
            <a:graphicFrameLocks noGrp="1"/>
          </p:cNvGraphicFramePr>
          <p:nvPr>
            <p:extLst>
              <p:ext uri="{D42A27DB-BD31-4B8C-83A1-F6EECF244321}">
                <p14:modId xmlns:p14="http://schemas.microsoft.com/office/powerpoint/2010/main" val="1890694532"/>
              </p:ext>
            </p:extLst>
          </p:nvPr>
        </p:nvGraphicFramePr>
        <p:xfrm>
          <a:off x="1557136" y="1285729"/>
          <a:ext cx="9077728" cy="4688078"/>
        </p:xfrm>
        <a:graphic>
          <a:graphicData uri="http://schemas.openxmlformats.org/drawingml/2006/table">
            <a:tbl>
              <a:tblPr firstRow="1" firstCol="1" bandRow="1">
                <a:tableStyleId>{F5AB1C69-6EDB-4FF4-983F-18BD219EF322}</a:tableStyleId>
              </a:tblPr>
              <a:tblGrid>
                <a:gridCol w="363281">
                  <a:extLst>
                    <a:ext uri="{9D8B030D-6E8A-4147-A177-3AD203B41FA5}">
                      <a16:colId xmlns:a16="http://schemas.microsoft.com/office/drawing/2014/main" val="1096662620"/>
                    </a:ext>
                  </a:extLst>
                </a:gridCol>
                <a:gridCol w="845879">
                  <a:extLst>
                    <a:ext uri="{9D8B030D-6E8A-4147-A177-3AD203B41FA5}">
                      <a16:colId xmlns:a16="http://schemas.microsoft.com/office/drawing/2014/main" val="3956714702"/>
                    </a:ext>
                  </a:extLst>
                </a:gridCol>
                <a:gridCol w="1072822">
                  <a:extLst>
                    <a:ext uri="{9D8B030D-6E8A-4147-A177-3AD203B41FA5}">
                      <a16:colId xmlns:a16="http://schemas.microsoft.com/office/drawing/2014/main" val="2412079793"/>
                    </a:ext>
                  </a:extLst>
                </a:gridCol>
                <a:gridCol w="6795746">
                  <a:extLst>
                    <a:ext uri="{9D8B030D-6E8A-4147-A177-3AD203B41FA5}">
                      <a16:colId xmlns:a16="http://schemas.microsoft.com/office/drawing/2014/main" val="304156011"/>
                    </a:ext>
                  </a:extLst>
                </a:gridCol>
              </a:tblGrid>
              <a:tr h="171912">
                <a:tc rowSpan="15">
                  <a:txBody>
                    <a:bodyPr/>
                    <a:lstStyle/>
                    <a:p>
                      <a:pPr algn="just">
                        <a:spcAft>
                          <a:spcPts val="0"/>
                        </a:spcAft>
                      </a:pPr>
                      <a:r>
                        <a:rPr lang="en-US" sz="1600" kern="100">
                          <a:effectLst/>
                        </a:rPr>
                        <a:t>FE-6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28941" marR="28941" marT="0" marB="0"/>
                </a:tc>
                <a:tc rowSpan="15">
                  <a:txBody>
                    <a:bodyPr/>
                    <a:lstStyle/>
                    <a:p>
                      <a:pPr algn="just">
                        <a:spcAft>
                          <a:spcPts val="0"/>
                        </a:spcAft>
                      </a:pPr>
                      <a:r>
                        <a:rPr lang="zh-CN" sz="1600" kern="100">
                          <a:effectLst/>
                        </a:rPr>
                        <a:t>学习交流区相关操作</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28941" marR="28941" marT="0" marB="0"/>
                </a:tc>
                <a:tc>
                  <a:txBody>
                    <a:bodyPr/>
                    <a:lstStyle/>
                    <a:p>
                      <a:pPr marL="0" lvl="0" indent="0" algn="just">
                        <a:lnSpc>
                          <a:spcPct val="115000"/>
                        </a:lnSpc>
                        <a:spcAft>
                          <a:spcPts val="0"/>
                        </a:spcAft>
                        <a:buFont typeface="+mj-lt"/>
                        <a:buNone/>
                      </a:pPr>
                      <a:r>
                        <a:rPr lang="zh-CN" sz="1600" kern="0" dirty="0">
                          <a:effectLst/>
                        </a:rPr>
                        <a:t>提问</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28941" marR="28941" marT="0" marB="0"/>
                </a:tc>
                <a:tc>
                  <a:txBody>
                    <a:bodyPr/>
                    <a:lstStyle/>
                    <a:p>
                      <a:pPr algn="just">
                        <a:spcAft>
                          <a:spcPts val="0"/>
                        </a:spcAft>
                      </a:pPr>
                      <a:r>
                        <a:rPr lang="zh-CN" sz="1600" kern="100" dirty="0">
                          <a:effectLst/>
                        </a:rPr>
                        <a:t>发表关于软件工程的相关信息帖，包括经验交流贴、答疑帖等等。</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28941" marR="28941" marT="0" marB="0"/>
                </a:tc>
                <a:extLst>
                  <a:ext uri="{0D108BD9-81ED-4DB2-BD59-A6C34878D82A}">
                    <a16:rowId xmlns:a16="http://schemas.microsoft.com/office/drawing/2014/main" val="2950780963"/>
                  </a:ext>
                </a:extLst>
              </a:tr>
              <a:tr h="147353">
                <a:tc vMerge="1">
                  <a:txBody>
                    <a:bodyPr/>
                    <a:lstStyle/>
                    <a:p>
                      <a:endParaRPr lang="zh-CN" altLang="en-US"/>
                    </a:p>
                  </a:txBody>
                  <a:tcPr/>
                </a:tc>
                <a:tc vMerge="1">
                  <a:txBody>
                    <a:bodyPr/>
                    <a:lstStyle/>
                    <a:p>
                      <a:endParaRPr lang="zh-CN" altLang="en-US"/>
                    </a:p>
                  </a:txBody>
                  <a:tcPr/>
                </a:tc>
                <a:tc>
                  <a:txBody>
                    <a:bodyPr/>
                    <a:lstStyle/>
                    <a:p>
                      <a:pPr marL="0" lvl="0" indent="0" algn="just">
                        <a:lnSpc>
                          <a:spcPct val="115000"/>
                        </a:lnSpc>
                        <a:spcAft>
                          <a:spcPts val="0"/>
                        </a:spcAft>
                        <a:buFont typeface="+mj-lt"/>
                        <a:buNone/>
                      </a:pPr>
                      <a:r>
                        <a:rPr lang="zh-CN" sz="1600" kern="0" dirty="0">
                          <a:effectLst/>
                        </a:rPr>
                        <a:t>新建话题</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28941" marR="28941" marT="0" marB="0"/>
                </a:tc>
                <a:tc>
                  <a:txBody>
                    <a:bodyPr/>
                    <a:lstStyle/>
                    <a:p>
                      <a:pPr algn="just">
                        <a:spcAft>
                          <a:spcPts val="0"/>
                        </a:spcAft>
                      </a:pPr>
                      <a:r>
                        <a:rPr lang="zh-CN" sz="1600" kern="100">
                          <a:effectLst/>
                        </a:rPr>
                        <a:t>选择创建某个话题</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28941" marR="28941" marT="0" marB="0"/>
                </a:tc>
                <a:extLst>
                  <a:ext uri="{0D108BD9-81ED-4DB2-BD59-A6C34878D82A}">
                    <a16:rowId xmlns:a16="http://schemas.microsoft.com/office/drawing/2014/main" val="2900890296"/>
                  </a:ext>
                </a:extLst>
              </a:tr>
              <a:tr h="146330">
                <a:tc vMerge="1">
                  <a:txBody>
                    <a:bodyPr/>
                    <a:lstStyle/>
                    <a:p>
                      <a:endParaRPr lang="zh-CN" altLang="en-US"/>
                    </a:p>
                  </a:txBody>
                  <a:tcPr/>
                </a:tc>
                <a:tc vMerge="1">
                  <a:txBody>
                    <a:bodyPr/>
                    <a:lstStyle/>
                    <a:p>
                      <a:endParaRPr lang="zh-CN" altLang="en-US"/>
                    </a:p>
                  </a:txBody>
                  <a:tcPr/>
                </a:tc>
                <a:tc>
                  <a:txBody>
                    <a:bodyPr/>
                    <a:lstStyle/>
                    <a:p>
                      <a:pPr marL="0" lvl="0" indent="0" algn="just">
                        <a:lnSpc>
                          <a:spcPct val="115000"/>
                        </a:lnSpc>
                        <a:spcAft>
                          <a:spcPts val="0"/>
                        </a:spcAft>
                        <a:buFont typeface="+mj-lt"/>
                        <a:buNone/>
                      </a:pPr>
                      <a:r>
                        <a:rPr lang="zh-CN" sz="1600" kern="0" dirty="0">
                          <a:effectLst/>
                        </a:rPr>
                        <a:t>回答问题</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28941" marR="28941" marT="0" marB="0"/>
                </a:tc>
                <a:tc>
                  <a:txBody>
                    <a:bodyPr/>
                    <a:lstStyle/>
                    <a:p>
                      <a:pPr algn="just">
                        <a:spcAft>
                          <a:spcPts val="0"/>
                        </a:spcAft>
                      </a:pPr>
                      <a:r>
                        <a:rPr lang="zh-CN" sz="1600" kern="100">
                          <a:effectLst/>
                        </a:rPr>
                        <a:t>在具体某个问题下方回复自己的意见。</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28941" marR="28941" marT="0" marB="0"/>
                </a:tc>
                <a:extLst>
                  <a:ext uri="{0D108BD9-81ED-4DB2-BD59-A6C34878D82A}">
                    <a16:rowId xmlns:a16="http://schemas.microsoft.com/office/drawing/2014/main" val="1157680002"/>
                  </a:ext>
                </a:extLst>
              </a:tr>
              <a:tr h="146330">
                <a:tc vMerge="1">
                  <a:txBody>
                    <a:bodyPr/>
                    <a:lstStyle/>
                    <a:p>
                      <a:endParaRPr lang="zh-CN" altLang="en-US"/>
                    </a:p>
                  </a:txBody>
                  <a:tcPr/>
                </a:tc>
                <a:tc vMerge="1">
                  <a:txBody>
                    <a:bodyPr/>
                    <a:lstStyle/>
                    <a:p>
                      <a:endParaRPr lang="zh-CN" altLang="en-US"/>
                    </a:p>
                  </a:txBody>
                  <a:tcPr/>
                </a:tc>
                <a:tc>
                  <a:txBody>
                    <a:bodyPr/>
                    <a:lstStyle/>
                    <a:p>
                      <a:pPr marL="0" lvl="0" indent="0" algn="just">
                        <a:lnSpc>
                          <a:spcPct val="115000"/>
                        </a:lnSpc>
                        <a:spcAft>
                          <a:spcPts val="0"/>
                        </a:spcAft>
                        <a:buFont typeface="+mj-lt"/>
                        <a:buNone/>
                      </a:pPr>
                      <a:r>
                        <a:rPr lang="zh-CN" sz="1600" kern="0" dirty="0">
                          <a:effectLst/>
                        </a:rPr>
                        <a:t>举报</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28941" marR="28941" marT="0" marB="0"/>
                </a:tc>
                <a:tc>
                  <a:txBody>
                    <a:bodyPr/>
                    <a:lstStyle/>
                    <a:p>
                      <a:pPr algn="just">
                        <a:spcAft>
                          <a:spcPts val="0"/>
                        </a:spcAft>
                      </a:pPr>
                      <a:r>
                        <a:rPr lang="zh-CN" sz="1600" kern="100">
                          <a:effectLst/>
                        </a:rPr>
                        <a:t>用户可举报有不当言论的问题或回复。</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28941" marR="28941" marT="0" marB="0"/>
                </a:tc>
                <a:extLst>
                  <a:ext uri="{0D108BD9-81ED-4DB2-BD59-A6C34878D82A}">
                    <a16:rowId xmlns:a16="http://schemas.microsoft.com/office/drawing/2014/main" val="2664772714"/>
                  </a:ext>
                </a:extLst>
              </a:tr>
              <a:tr h="146330">
                <a:tc vMerge="1">
                  <a:txBody>
                    <a:bodyPr/>
                    <a:lstStyle/>
                    <a:p>
                      <a:endParaRPr lang="zh-CN" altLang="en-US"/>
                    </a:p>
                  </a:txBody>
                  <a:tcPr/>
                </a:tc>
                <a:tc vMerge="1">
                  <a:txBody>
                    <a:bodyPr/>
                    <a:lstStyle/>
                    <a:p>
                      <a:endParaRPr lang="zh-CN" altLang="en-US"/>
                    </a:p>
                  </a:txBody>
                  <a:tcPr/>
                </a:tc>
                <a:tc>
                  <a:txBody>
                    <a:bodyPr/>
                    <a:lstStyle/>
                    <a:p>
                      <a:pPr marL="0" lvl="0" indent="0" algn="just">
                        <a:lnSpc>
                          <a:spcPct val="115000"/>
                        </a:lnSpc>
                        <a:spcAft>
                          <a:spcPts val="0"/>
                        </a:spcAft>
                        <a:buFont typeface="+mj-lt"/>
                        <a:buNone/>
                      </a:pPr>
                      <a:r>
                        <a:rPr lang="zh-CN" sz="1600" kern="0" dirty="0">
                          <a:effectLst/>
                        </a:rPr>
                        <a:t>禁言</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28941" marR="28941" marT="0" marB="0"/>
                </a:tc>
                <a:tc>
                  <a:txBody>
                    <a:bodyPr/>
                    <a:lstStyle/>
                    <a:p>
                      <a:pPr algn="just">
                        <a:spcAft>
                          <a:spcPts val="0"/>
                        </a:spcAft>
                      </a:pPr>
                      <a:r>
                        <a:rPr lang="zh-CN" sz="1600" kern="100">
                          <a:effectLst/>
                        </a:rPr>
                        <a:t>管理员可对用户进行禁言</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28941" marR="28941" marT="0" marB="0"/>
                </a:tc>
                <a:extLst>
                  <a:ext uri="{0D108BD9-81ED-4DB2-BD59-A6C34878D82A}">
                    <a16:rowId xmlns:a16="http://schemas.microsoft.com/office/drawing/2014/main" val="3956763743"/>
                  </a:ext>
                </a:extLst>
              </a:tr>
              <a:tr h="171912">
                <a:tc vMerge="1">
                  <a:txBody>
                    <a:bodyPr/>
                    <a:lstStyle/>
                    <a:p>
                      <a:endParaRPr lang="zh-CN" altLang="en-US"/>
                    </a:p>
                  </a:txBody>
                  <a:tcPr/>
                </a:tc>
                <a:tc vMerge="1">
                  <a:txBody>
                    <a:bodyPr/>
                    <a:lstStyle/>
                    <a:p>
                      <a:endParaRPr lang="zh-CN" altLang="en-US"/>
                    </a:p>
                  </a:txBody>
                  <a:tcPr/>
                </a:tc>
                <a:tc>
                  <a:txBody>
                    <a:bodyPr/>
                    <a:lstStyle/>
                    <a:p>
                      <a:pPr marL="0" lvl="0" indent="0" algn="just">
                        <a:lnSpc>
                          <a:spcPct val="115000"/>
                        </a:lnSpc>
                        <a:spcAft>
                          <a:spcPts val="0"/>
                        </a:spcAft>
                        <a:buFont typeface="+mj-lt"/>
                        <a:buNone/>
                      </a:pPr>
                      <a:r>
                        <a:rPr lang="zh-CN" sz="1600" kern="0" dirty="0">
                          <a:effectLst/>
                        </a:rPr>
                        <a:t>删除问题</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28941" marR="28941" marT="0" marB="0"/>
                </a:tc>
                <a:tc>
                  <a:txBody>
                    <a:bodyPr/>
                    <a:lstStyle/>
                    <a:p>
                      <a:pPr algn="just">
                        <a:spcAft>
                          <a:spcPts val="0"/>
                        </a:spcAft>
                      </a:pPr>
                      <a:r>
                        <a:rPr lang="zh-CN" sz="1600" kern="100">
                          <a:effectLst/>
                        </a:rPr>
                        <a:t>管理员可删除任何问题，问题发起者可删除自己发的帖子。</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28941" marR="28941" marT="0" marB="0"/>
                </a:tc>
                <a:extLst>
                  <a:ext uri="{0D108BD9-81ED-4DB2-BD59-A6C34878D82A}">
                    <a16:rowId xmlns:a16="http://schemas.microsoft.com/office/drawing/2014/main" val="3658805920"/>
                  </a:ext>
                </a:extLst>
              </a:tr>
              <a:tr h="171912">
                <a:tc vMerge="1">
                  <a:txBody>
                    <a:bodyPr/>
                    <a:lstStyle/>
                    <a:p>
                      <a:endParaRPr lang="zh-CN" altLang="en-US"/>
                    </a:p>
                  </a:txBody>
                  <a:tcPr/>
                </a:tc>
                <a:tc vMerge="1">
                  <a:txBody>
                    <a:bodyPr/>
                    <a:lstStyle/>
                    <a:p>
                      <a:endParaRPr lang="zh-CN" altLang="en-US"/>
                    </a:p>
                  </a:txBody>
                  <a:tcPr/>
                </a:tc>
                <a:tc>
                  <a:txBody>
                    <a:bodyPr/>
                    <a:lstStyle/>
                    <a:p>
                      <a:pPr marL="0" lvl="0" indent="0" algn="just">
                        <a:lnSpc>
                          <a:spcPct val="115000"/>
                        </a:lnSpc>
                        <a:spcAft>
                          <a:spcPts val="0"/>
                        </a:spcAft>
                        <a:buFont typeface="+mj-lt"/>
                        <a:buNone/>
                      </a:pPr>
                      <a:r>
                        <a:rPr lang="zh-CN" sz="1600" kern="0" dirty="0">
                          <a:effectLst/>
                        </a:rPr>
                        <a:t>资料共享</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28941" marR="28941" marT="0" marB="0"/>
                </a:tc>
                <a:tc>
                  <a:txBody>
                    <a:bodyPr/>
                    <a:lstStyle/>
                    <a:p>
                      <a:pPr algn="just">
                        <a:spcAft>
                          <a:spcPts val="0"/>
                        </a:spcAft>
                      </a:pPr>
                      <a:r>
                        <a:rPr lang="zh-CN" sz="1600" kern="100">
                          <a:effectLst/>
                        </a:rPr>
                        <a:t>论坛有上传下载附件功能、但对附件大小有限制，不得大于2M</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28941" marR="28941" marT="0" marB="0"/>
                </a:tc>
                <a:extLst>
                  <a:ext uri="{0D108BD9-81ED-4DB2-BD59-A6C34878D82A}">
                    <a16:rowId xmlns:a16="http://schemas.microsoft.com/office/drawing/2014/main" val="1913668666"/>
                  </a:ext>
                </a:extLst>
              </a:tr>
              <a:tr h="171912">
                <a:tc vMerge="1">
                  <a:txBody>
                    <a:bodyPr/>
                    <a:lstStyle/>
                    <a:p>
                      <a:endParaRPr lang="zh-CN" altLang="en-US"/>
                    </a:p>
                  </a:txBody>
                  <a:tcPr/>
                </a:tc>
                <a:tc vMerge="1">
                  <a:txBody>
                    <a:bodyPr/>
                    <a:lstStyle/>
                    <a:p>
                      <a:endParaRPr lang="zh-CN" altLang="en-US"/>
                    </a:p>
                  </a:txBody>
                  <a:tcPr/>
                </a:tc>
                <a:tc>
                  <a:txBody>
                    <a:bodyPr/>
                    <a:lstStyle/>
                    <a:p>
                      <a:pPr marL="0" lvl="0" indent="0" algn="just">
                        <a:lnSpc>
                          <a:spcPct val="115000"/>
                        </a:lnSpc>
                        <a:spcAft>
                          <a:spcPts val="0"/>
                        </a:spcAft>
                        <a:buFont typeface="+mj-lt"/>
                        <a:buNone/>
                      </a:pPr>
                      <a:r>
                        <a:rPr lang="zh-CN" sz="1600" kern="0" dirty="0">
                          <a:effectLst/>
                        </a:rPr>
                        <a:t>查看所有问题</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28941" marR="28941" marT="0" marB="0"/>
                </a:tc>
                <a:tc>
                  <a:txBody>
                    <a:bodyPr/>
                    <a:lstStyle/>
                    <a:p>
                      <a:pPr algn="just">
                        <a:spcAft>
                          <a:spcPts val="0"/>
                        </a:spcAft>
                      </a:pPr>
                      <a:r>
                        <a:rPr lang="zh-CN" sz="1600" kern="100">
                          <a:effectLst/>
                        </a:rPr>
                        <a:t>查看学习交流版块所有的问题，包括自己关注的问题、推荐问题、热门问题</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28941" marR="28941" marT="0" marB="0"/>
                </a:tc>
                <a:extLst>
                  <a:ext uri="{0D108BD9-81ED-4DB2-BD59-A6C34878D82A}">
                    <a16:rowId xmlns:a16="http://schemas.microsoft.com/office/drawing/2014/main" val="1194175150"/>
                  </a:ext>
                </a:extLst>
              </a:tr>
              <a:tr h="171912">
                <a:tc vMerge="1">
                  <a:txBody>
                    <a:bodyPr/>
                    <a:lstStyle/>
                    <a:p>
                      <a:endParaRPr lang="zh-CN" altLang="en-US"/>
                    </a:p>
                  </a:txBody>
                  <a:tcPr/>
                </a:tc>
                <a:tc vMerge="1">
                  <a:txBody>
                    <a:bodyPr/>
                    <a:lstStyle/>
                    <a:p>
                      <a:endParaRPr lang="zh-CN" altLang="en-US"/>
                    </a:p>
                  </a:txBody>
                  <a:tcPr/>
                </a:tc>
                <a:tc>
                  <a:txBody>
                    <a:bodyPr/>
                    <a:lstStyle/>
                    <a:p>
                      <a:pPr marL="0" lvl="0" indent="0" algn="just">
                        <a:lnSpc>
                          <a:spcPct val="115000"/>
                        </a:lnSpc>
                        <a:spcAft>
                          <a:spcPts val="0"/>
                        </a:spcAft>
                        <a:buFont typeface="+mj-lt"/>
                        <a:buNone/>
                      </a:pPr>
                      <a:r>
                        <a:rPr lang="zh-CN" sz="1600" kern="0" dirty="0">
                          <a:effectLst/>
                        </a:rPr>
                        <a:t>查看问题详情</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28941" marR="28941" marT="0" marB="0"/>
                </a:tc>
                <a:tc>
                  <a:txBody>
                    <a:bodyPr/>
                    <a:lstStyle/>
                    <a:p>
                      <a:pPr algn="just">
                        <a:spcAft>
                          <a:spcPts val="0"/>
                        </a:spcAft>
                      </a:pPr>
                      <a:r>
                        <a:rPr lang="zh-CN" sz="1600" kern="100">
                          <a:effectLst/>
                        </a:rPr>
                        <a:t>查看某个问题的具体内容以及别的用户做出的回答</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28941" marR="28941" marT="0" marB="0"/>
                </a:tc>
                <a:extLst>
                  <a:ext uri="{0D108BD9-81ED-4DB2-BD59-A6C34878D82A}">
                    <a16:rowId xmlns:a16="http://schemas.microsoft.com/office/drawing/2014/main" val="3399482775"/>
                  </a:ext>
                </a:extLst>
              </a:tr>
              <a:tr h="146330">
                <a:tc vMerge="1">
                  <a:txBody>
                    <a:bodyPr/>
                    <a:lstStyle/>
                    <a:p>
                      <a:endParaRPr lang="zh-CN" altLang="en-US"/>
                    </a:p>
                  </a:txBody>
                  <a:tcPr/>
                </a:tc>
                <a:tc vMerge="1">
                  <a:txBody>
                    <a:bodyPr/>
                    <a:lstStyle/>
                    <a:p>
                      <a:endParaRPr lang="zh-CN" altLang="en-US"/>
                    </a:p>
                  </a:txBody>
                  <a:tcPr/>
                </a:tc>
                <a:tc>
                  <a:txBody>
                    <a:bodyPr/>
                    <a:lstStyle/>
                    <a:p>
                      <a:pPr marL="0" lvl="0" indent="0" algn="just">
                        <a:lnSpc>
                          <a:spcPct val="115000"/>
                        </a:lnSpc>
                        <a:spcAft>
                          <a:spcPts val="0"/>
                        </a:spcAft>
                        <a:buFont typeface="+mj-lt"/>
                        <a:buNone/>
                      </a:pPr>
                      <a:r>
                        <a:rPr lang="zh-CN" sz="1600" kern="0" dirty="0">
                          <a:effectLst/>
                        </a:rPr>
                        <a:t>邀请回答</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28941" marR="28941" marT="0" marB="0"/>
                </a:tc>
                <a:tc>
                  <a:txBody>
                    <a:bodyPr/>
                    <a:lstStyle/>
                    <a:p>
                      <a:pPr algn="just">
                        <a:spcAft>
                          <a:spcPts val="0"/>
                        </a:spcAft>
                      </a:pPr>
                      <a:r>
                        <a:rPr lang="zh-CN" sz="1600" kern="100">
                          <a:effectLst/>
                        </a:rPr>
                        <a:t>邀请某个人来回答问题</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28941" marR="28941" marT="0" marB="0"/>
                </a:tc>
                <a:extLst>
                  <a:ext uri="{0D108BD9-81ED-4DB2-BD59-A6C34878D82A}">
                    <a16:rowId xmlns:a16="http://schemas.microsoft.com/office/drawing/2014/main" val="73080943"/>
                  </a:ext>
                </a:extLst>
              </a:tr>
              <a:tr h="146330">
                <a:tc vMerge="1">
                  <a:txBody>
                    <a:bodyPr/>
                    <a:lstStyle/>
                    <a:p>
                      <a:endParaRPr lang="zh-CN" altLang="en-US"/>
                    </a:p>
                  </a:txBody>
                  <a:tcPr/>
                </a:tc>
                <a:tc vMerge="1">
                  <a:txBody>
                    <a:bodyPr/>
                    <a:lstStyle/>
                    <a:p>
                      <a:endParaRPr lang="zh-CN" altLang="en-US"/>
                    </a:p>
                  </a:txBody>
                  <a:tcPr/>
                </a:tc>
                <a:tc>
                  <a:txBody>
                    <a:bodyPr/>
                    <a:lstStyle/>
                    <a:p>
                      <a:pPr marL="0" lvl="0" indent="0" algn="just">
                        <a:lnSpc>
                          <a:spcPct val="115000"/>
                        </a:lnSpc>
                        <a:spcAft>
                          <a:spcPts val="0"/>
                        </a:spcAft>
                        <a:buFont typeface="+mj-lt"/>
                        <a:buNone/>
                      </a:pPr>
                      <a:r>
                        <a:rPr lang="zh-CN" sz="1600" kern="0" dirty="0">
                          <a:effectLst/>
                        </a:rPr>
                        <a:t>点赞回答</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28941" marR="28941" marT="0" marB="0"/>
                </a:tc>
                <a:tc>
                  <a:txBody>
                    <a:bodyPr/>
                    <a:lstStyle/>
                    <a:p>
                      <a:pPr algn="just">
                        <a:spcAft>
                          <a:spcPts val="0"/>
                        </a:spcAft>
                      </a:pPr>
                      <a:r>
                        <a:rPr lang="zh-CN" sz="1600" kern="100">
                          <a:effectLst/>
                        </a:rPr>
                        <a:t>点赞某个回答</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28941" marR="28941" marT="0" marB="0"/>
                </a:tc>
                <a:extLst>
                  <a:ext uri="{0D108BD9-81ED-4DB2-BD59-A6C34878D82A}">
                    <a16:rowId xmlns:a16="http://schemas.microsoft.com/office/drawing/2014/main" val="1282965869"/>
                  </a:ext>
                </a:extLst>
              </a:tr>
              <a:tr h="146330">
                <a:tc vMerge="1">
                  <a:txBody>
                    <a:bodyPr/>
                    <a:lstStyle/>
                    <a:p>
                      <a:endParaRPr lang="zh-CN" altLang="en-US"/>
                    </a:p>
                  </a:txBody>
                  <a:tcPr/>
                </a:tc>
                <a:tc vMerge="1">
                  <a:txBody>
                    <a:bodyPr/>
                    <a:lstStyle/>
                    <a:p>
                      <a:endParaRPr lang="zh-CN" altLang="en-US"/>
                    </a:p>
                  </a:txBody>
                  <a:tcPr/>
                </a:tc>
                <a:tc>
                  <a:txBody>
                    <a:bodyPr/>
                    <a:lstStyle/>
                    <a:p>
                      <a:pPr marL="0" lvl="0" indent="0" algn="just">
                        <a:lnSpc>
                          <a:spcPct val="115000"/>
                        </a:lnSpc>
                        <a:spcAft>
                          <a:spcPts val="0"/>
                        </a:spcAft>
                        <a:buFont typeface="+mj-lt"/>
                        <a:buNone/>
                      </a:pPr>
                      <a:r>
                        <a:rPr lang="zh-CN" sz="1600" kern="0" dirty="0">
                          <a:effectLst/>
                        </a:rPr>
                        <a:t>评论回答</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28941" marR="28941" marT="0" marB="0"/>
                </a:tc>
                <a:tc>
                  <a:txBody>
                    <a:bodyPr/>
                    <a:lstStyle/>
                    <a:p>
                      <a:pPr algn="just">
                        <a:spcAft>
                          <a:spcPts val="0"/>
                        </a:spcAft>
                      </a:pPr>
                      <a:r>
                        <a:rPr lang="zh-CN" sz="1600" kern="100">
                          <a:effectLst/>
                        </a:rPr>
                        <a:t>评论某个回答</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28941" marR="28941" marT="0" marB="0"/>
                </a:tc>
                <a:extLst>
                  <a:ext uri="{0D108BD9-81ED-4DB2-BD59-A6C34878D82A}">
                    <a16:rowId xmlns:a16="http://schemas.microsoft.com/office/drawing/2014/main" val="1353191515"/>
                  </a:ext>
                </a:extLst>
              </a:tr>
              <a:tr h="257867">
                <a:tc vMerge="1">
                  <a:txBody>
                    <a:bodyPr/>
                    <a:lstStyle/>
                    <a:p>
                      <a:endParaRPr lang="zh-CN" altLang="en-US"/>
                    </a:p>
                  </a:txBody>
                  <a:tcPr/>
                </a:tc>
                <a:tc vMerge="1">
                  <a:txBody>
                    <a:bodyPr/>
                    <a:lstStyle/>
                    <a:p>
                      <a:endParaRPr lang="zh-CN" altLang="en-US"/>
                    </a:p>
                  </a:txBody>
                  <a:tcPr/>
                </a:tc>
                <a:tc>
                  <a:txBody>
                    <a:bodyPr/>
                    <a:lstStyle/>
                    <a:p>
                      <a:pPr marL="0" lvl="0" indent="0" algn="just">
                        <a:lnSpc>
                          <a:spcPct val="115000"/>
                        </a:lnSpc>
                        <a:spcAft>
                          <a:spcPts val="0"/>
                        </a:spcAft>
                        <a:buFont typeface="+mj-lt"/>
                        <a:buNone/>
                      </a:pPr>
                      <a:r>
                        <a:rPr lang="zh-CN" sz="1600" kern="0" dirty="0">
                          <a:effectLst/>
                        </a:rPr>
                        <a:t>查看话题</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28941" marR="28941" marT="0" marB="0"/>
                </a:tc>
                <a:tc>
                  <a:txBody>
                    <a:bodyPr/>
                    <a:lstStyle/>
                    <a:p>
                      <a:pPr algn="just">
                        <a:spcAft>
                          <a:spcPts val="0"/>
                        </a:spcAft>
                      </a:pPr>
                      <a:r>
                        <a:rPr lang="zh-CN" sz="1600" kern="100">
                          <a:effectLst/>
                        </a:rPr>
                        <a:t>查看具体关于某个知识概念或课程的话题，包括话题的简介，与该话题相关的问题，以及其中的热门问题</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28941" marR="28941" marT="0" marB="0"/>
                </a:tc>
                <a:extLst>
                  <a:ext uri="{0D108BD9-81ED-4DB2-BD59-A6C34878D82A}">
                    <a16:rowId xmlns:a16="http://schemas.microsoft.com/office/drawing/2014/main" val="984588346"/>
                  </a:ext>
                </a:extLst>
              </a:tr>
              <a:tr h="146330">
                <a:tc vMerge="1">
                  <a:txBody>
                    <a:bodyPr/>
                    <a:lstStyle/>
                    <a:p>
                      <a:endParaRPr lang="zh-CN" altLang="en-US"/>
                    </a:p>
                  </a:txBody>
                  <a:tcPr/>
                </a:tc>
                <a:tc vMerge="1">
                  <a:txBody>
                    <a:bodyPr/>
                    <a:lstStyle/>
                    <a:p>
                      <a:endParaRPr lang="zh-CN" altLang="en-US"/>
                    </a:p>
                  </a:txBody>
                  <a:tcPr/>
                </a:tc>
                <a:tc>
                  <a:txBody>
                    <a:bodyPr/>
                    <a:lstStyle/>
                    <a:p>
                      <a:pPr marL="0" lvl="0" indent="0" algn="just">
                        <a:lnSpc>
                          <a:spcPct val="115000"/>
                        </a:lnSpc>
                        <a:spcAft>
                          <a:spcPts val="0"/>
                        </a:spcAft>
                        <a:buFont typeface="+mj-lt"/>
                        <a:buNone/>
                      </a:pPr>
                      <a:r>
                        <a:rPr lang="zh-CN" sz="1600" kern="0" dirty="0">
                          <a:effectLst/>
                        </a:rPr>
                        <a:t>关注问题</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28941" marR="28941" marT="0" marB="0"/>
                </a:tc>
                <a:tc>
                  <a:txBody>
                    <a:bodyPr/>
                    <a:lstStyle/>
                    <a:p>
                      <a:pPr algn="just">
                        <a:spcAft>
                          <a:spcPts val="0"/>
                        </a:spcAft>
                      </a:pPr>
                      <a:r>
                        <a:rPr lang="zh-CN" sz="1600" kern="100">
                          <a:effectLst/>
                        </a:rPr>
                        <a:t>关注某个问题</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28941" marR="28941" marT="0" marB="0"/>
                </a:tc>
                <a:extLst>
                  <a:ext uri="{0D108BD9-81ED-4DB2-BD59-A6C34878D82A}">
                    <a16:rowId xmlns:a16="http://schemas.microsoft.com/office/drawing/2014/main" val="3601584377"/>
                  </a:ext>
                </a:extLst>
              </a:tr>
              <a:tr h="146330">
                <a:tc vMerge="1">
                  <a:txBody>
                    <a:bodyPr/>
                    <a:lstStyle/>
                    <a:p>
                      <a:endParaRPr lang="zh-CN" altLang="en-US"/>
                    </a:p>
                  </a:txBody>
                  <a:tcPr/>
                </a:tc>
                <a:tc vMerge="1">
                  <a:txBody>
                    <a:bodyPr/>
                    <a:lstStyle/>
                    <a:p>
                      <a:endParaRPr lang="zh-CN" altLang="en-US"/>
                    </a:p>
                  </a:txBody>
                  <a:tcPr/>
                </a:tc>
                <a:tc>
                  <a:txBody>
                    <a:bodyPr/>
                    <a:lstStyle/>
                    <a:p>
                      <a:pPr marL="0" lvl="0" indent="0" algn="just">
                        <a:lnSpc>
                          <a:spcPct val="115000"/>
                        </a:lnSpc>
                        <a:spcAft>
                          <a:spcPts val="0"/>
                        </a:spcAft>
                        <a:buFont typeface="+mj-lt"/>
                        <a:buNone/>
                      </a:pPr>
                      <a:r>
                        <a:rPr lang="zh-CN" sz="1600" kern="0" dirty="0">
                          <a:effectLst/>
                        </a:rPr>
                        <a:t>关注话题</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28941" marR="28941" marT="0" marB="0"/>
                </a:tc>
                <a:tc>
                  <a:txBody>
                    <a:bodyPr/>
                    <a:lstStyle/>
                    <a:p>
                      <a:pPr algn="just">
                        <a:spcAft>
                          <a:spcPts val="0"/>
                        </a:spcAft>
                      </a:pPr>
                      <a:r>
                        <a:rPr lang="zh-CN" sz="1600" kern="100" dirty="0">
                          <a:effectLst/>
                        </a:rPr>
                        <a:t>关注某个话题</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28941" marR="28941" marT="0" marB="0"/>
                </a:tc>
                <a:extLst>
                  <a:ext uri="{0D108BD9-81ED-4DB2-BD59-A6C34878D82A}">
                    <a16:rowId xmlns:a16="http://schemas.microsoft.com/office/drawing/2014/main" val="3574958684"/>
                  </a:ext>
                </a:extLst>
              </a:tr>
            </a:tbl>
          </a:graphicData>
        </a:graphic>
      </p:graphicFrame>
    </p:spTree>
    <p:extLst>
      <p:ext uri="{BB962C8B-B14F-4D97-AF65-F5344CB8AC3E}">
        <p14:creationId xmlns:p14="http://schemas.microsoft.com/office/powerpoint/2010/main" val="14539846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53340" y="-2659380"/>
            <a:ext cx="3083560" cy="6671310"/>
            <a:chOff x="-84" y="-4188"/>
            <a:chExt cx="4856" cy="10506"/>
          </a:xfrm>
        </p:grpSpPr>
        <p:grpSp>
          <p:nvGrpSpPr>
            <p:cNvPr id="29" name="组合 28"/>
            <p:cNvGrpSpPr/>
            <p:nvPr/>
          </p:nvGrpSpPr>
          <p:grpSpPr>
            <a:xfrm rot="17700000" flipH="1">
              <a:off x="-3129" y="-1143"/>
              <a:ext cx="10506" cy="4416"/>
              <a:chOff x="4235" y="0"/>
              <a:chExt cx="10192" cy="3964"/>
            </a:xfrm>
          </p:grpSpPr>
          <p:grpSp>
            <p:nvGrpSpPr>
              <p:cNvPr id="30" name="组合 29"/>
              <p:cNvGrpSpPr/>
              <p:nvPr/>
            </p:nvGrpSpPr>
            <p:grpSpPr>
              <a:xfrm>
                <a:off x="4235" y="0"/>
                <a:ext cx="9919" cy="3964"/>
                <a:chOff x="4235" y="0"/>
                <a:chExt cx="9919" cy="3964"/>
              </a:xfrm>
            </p:grpSpPr>
            <p:pic>
              <p:nvPicPr>
                <p:cNvPr id="31" name="图片 30" descr="400083054"/>
                <p:cNvPicPr>
                  <a:picLocks noChangeAspect="1"/>
                </p:cNvPicPr>
                <p:nvPr/>
              </p:nvPicPr>
              <p:blipFill>
                <a:blip r:embed="rId3"/>
                <a:srcRect l="20170" r="22753" b="67620"/>
                <a:stretch>
                  <a:fillRect/>
                </a:stretch>
              </p:blipFill>
              <p:spPr>
                <a:xfrm>
                  <a:off x="5114" y="0"/>
                  <a:ext cx="9041" cy="3419"/>
                </a:xfrm>
                <a:prstGeom prst="rect">
                  <a:avLst/>
                </a:prstGeom>
              </p:spPr>
            </p:pic>
            <p:sp>
              <p:nvSpPr>
                <p:cNvPr id="32" name="矩形 31"/>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3" name="矩形 32"/>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3" name="文本框 22"/>
            <p:cNvSpPr txBox="1"/>
            <p:nvPr/>
          </p:nvSpPr>
          <p:spPr>
            <a:xfrm>
              <a:off x="868" y="594"/>
              <a:ext cx="3904" cy="580"/>
            </a:xfrm>
            <a:prstGeom prst="rect">
              <a:avLst/>
            </a:prstGeom>
            <a:solidFill>
              <a:srgbClr val="FFFFFF"/>
            </a:solidFill>
            <a:ln>
              <a:solidFill>
                <a:srgbClr val="7B6F66"/>
              </a:solidFill>
            </a:ln>
          </p:spPr>
          <p:txBody>
            <a:bodyPr wrap="square" rtlCol="0">
              <a:spAutoFit/>
            </a:bodyPr>
            <a:lstStyle/>
            <a:p>
              <a:pPr algn="ctr"/>
              <a:r>
                <a:rPr lang="zh-CN" altLang="en-US" dirty="0">
                  <a:solidFill>
                    <a:schemeClr val="tx1">
                      <a:lumMod val="65000"/>
                      <a:lumOff val="35000"/>
                    </a:schemeClr>
                  </a:solidFill>
                  <a:latin typeface="微软雅黑" panose="020B0503020204020204" charset="-122"/>
                  <a:ea typeface="微软雅黑" panose="020B0503020204020204" charset="-122"/>
                  <a:cs typeface="+mn-ea"/>
                  <a:sym typeface="+mn-lt"/>
                </a:rPr>
                <a:t>主要特性</a:t>
              </a:r>
            </a:p>
          </p:txBody>
        </p:sp>
      </p:grpSp>
      <p:graphicFrame>
        <p:nvGraphicFramePr>
          <p:cNvPr id="3" name="表格 2">
            <a:extLst>
              <a:ext uri="{FF2B5EF4-FFF2-40B4-BE49-F238E27FC236}">
                <a16:creationId xmlns:a16="http://schemas.microsoft.com/office/drawing/2014/main" id="{43C026B3-AF8C-460D-B0D7-8FB74D666855}"/>
              </a:ext>
            </a:extLst>
          </p:cNvPr>
          <p:cNvGraphicFramePr>
            <a:graphicFrameLocks noGrp="1"/>
          </p:cNvGraphicFramePr>
          <p:nvPr>
            <p:extLst>
              <p:ext uri="{D42A27DB-BD31-4B8C-83A1-F6EECF244321}">
                <p14:modId xmlns:p14="http://schemas.microsoft.com/office/powerpoint/2010/main" val="3890056771"/>
              </p:ext>
            </p:extLst>
          </p:nvPr>
        </p:nvGraphicFramePr>
        <p:xfrm>
          <a:off x="1298864" y="1560712"/>
          <a:ext cx="9594272" cy="3835657"/>
        </p:xfrm>
        <a:graphic>
          <a:graphicData uri="http://schemas.openxmlformats.org/drawingml/2006/table">
            <a:tbl>
              <a:tblPr firstRow="1" firstCol="1" bandRow="1">
                <a:tableStyleId>{F5AB1C69-6EDB-4FF4-983F-18BD219EF322}</a:tableStyleId>
              </a:tblPr>
              <a:tblGrid>
                <a:gridCol w="626918">
                  <a:extLst>
                    <a:ext uri="{9D8B030D-6E8A-4147-A177-3AD203B41FA5}">
                      <a16:colId xmlns:a16="http://schemas.microsoft.com/office/drawing/2014/main" val="304228355"/>
                    </a:ext>
                  </a:extLst>
                </a:gridCol>
                <a:gridCol w="955963">
                  <a:extLst>
                    <a:ext uri="{9D8B030D-6E8A-4147-A177-3AD203B41FA5}">
                      <a16:colId xmlns:a16="http://schemas.microsoft.com/office/drawing/2014/main" val="389280210"/>
                    </a:ext>
                  </a:extLst>
                </a:gridCol>
                <a:gridCol w="900546">
                  <a:extLst>
                    <a:ext uri="{9D8B030D-6E8A-4147-A177-3AD203B41FA5}">
                      <a16:colId xmlns:a16="http://schemas.microsoft.com/office/drawing/2014/main" val="4132562164"/>
                    </a:ext>
                  </a:extLst>
                </a:gridCol>
                <a:gridCol w="7110845">
                  <a:extLst>
                    <a:ext uri="{9D8B030D-6E8A-4147-A177-3AD203B41FA5}">
                      <a16:colId xmlns:a16="http://schemas.microsoft.com/office/drawing/2014/main" val="2965960560"/>
                    </a:ext>
                  </a:extLst>
                </a:gridCol>
              </a:tblGrid>
              <a:tr h="613972">
                <a:tc>
                  <a:txBody>
                    <a:bodyPr/>
                    <a:lstStyle/>
                    <a:p>
                      <a:pPr algn="just">
                        <a:spcAft>
                          <a:spcPts val="0"/>
                        </a:spcAft>
                      </a:pPr>
                      <a:r>
                        <a:rPr lang="en-US" sz="1600" kern="100" dirty="0">
                          <a:effectLst/>
                        </a:rPr>
                        <a:t>FE-7</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28941" marR="28941" marT="0" marB="0"/>
                </a:tc>
                <a:tc>
                  <a:txBody>
                    <a:bodyPr/>
                    <a:lstStyle/>
                    <a:p>
                      <a:pPr algn="just">
                        <a:spcAft>
                          <a:spcPts val="0"/>
                        </a:spcAft>
                      </a:pPr>
                      <a:r>
                        <a:rPr lang="zh-CN" sz="1600" kern="100">
                          <a:effectLst/>
                        </a:rPr>
                        <a:t>查询相关操作</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28941" marR="28941" marT="0" marB="0"/>
                </a:tc>
                <a:tc>
                  <a:txBody>
                    <a:bodyPr/>
                    <a:lstStyle/>
                    <a:p>
                      <a:pPr marL="0" lvl="0" indent="0" algn="just">
                        <a:lnSpc>
                          <a:spcPct val="115000"/>
                        </a:lnSpc>
                        <a:spcAft>
                          <a:spcPts val="0"/>
                        </a:spcAft>
                        <a:buFont typeface="+mj-lt"/>
                        <a:buNone/>
                      </a:pPr>
                      <a:r>
                        <a:rPr lang="zh-CN" sz="1600" kern="100" dirty="0">
                          <a:effectLst/>
                        </a:rPr>
                        <a:t>模糊查询站内文章</a:t>
                      </a:r>
                      <a:r>
                        <a:rPr lang="en-US" sz="1600" kern="100" dirty="0">
                          <a:effectLst/>
                        </a:rPr>
                        <a:t>                                                                              </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28941" marR="28941" marT="0" marB="0"/>
                </a:tc>
                <a:tc>
                  <a:txBody>
                    <a:bodyPr/>
                    <a:lstStyle/>
                    <a:p>
                      <a:pPr algn="just">
                        <a:spcAft>
                          <a:spcPts val="0"/>
                        </a:spcAft>
                      </a:pPr>
                      <a:r>
                        <a:rPr lang="zh-CN" sz="1600" kern="100">
                          <a:effectLst/>
                        </a:rPr>
                        <a:t>网站提供站内文章、问题标题搜索功能。根据关键词进行查询全站资源，搜出来后显示一个超链接列表</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28941" marR="28941" marT="0" marB="0"/>
                </a:tc>
                <a:extLst>
                  <a:ext uri="{0D108BD9-81ED-4DB2-BD59-A6C34878D82A}">
                    <a16:rowId xmlns:a16="http://schemas.microsoft.com/office/drawing/2014/main" val="2841592109"/>
                  </a:ext>
                </a:extLst>
              </a:tr>
              <a:tr h="613972">
                <a:tc>
                  <a:txBody>
                    <a:bodyPr/>
                    <a:lstStyle/>
                    <a:p>
                      <a:pPr algn="just">
                        <a:spcAft>
                          <a:spcPts val="0"/>
                        </a:spcAft>
                      </a:pPr>
                      <a:r>
                        <a:rPr lang="en-US" sz="1600" kern="100">
                          <a:effectLst/>
                        </a:rPr>
                        <a:t>FE-8</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28941" marR="28941" marT="0" marB="0"/>
                </a:tc>
                <a:tc>
                  <a:txBody>
                    <a:bodyPr/>
                    <a:lstStyle/>
                    <a:p>
                      <a:pPr algn="just">
                        <a:spcAft>
                          <a:spcPts val="0"/>
                        </a:spcAft>
                      </a:pPr>
                      <a:r>
                        <a:rPr lang="zh-CN" sz="1600" kern="100" dirty="0">
                          <a:effectLst/>
                        </a:rPr>
                        <a:t>友情链接相关操作</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28941" marR="28941" marT="0" marB="0"/>
                </a:tc>
                <a:tc>
                  <a:txBody>
                    <a:bodyPr/>
                    <a:lstStyle/>
                    <a:p>
                      <a:pPr marL="0" lvl="0" indent="0" algn="just">
                        <a:lnSpc>
                          <a:spcPct val="115000"/>
                        </a:lnSpc>
                        <a:spcAft>
                          <a:spcPts val="0"/>
                        </a:spcAft>
                        <a:buFont typeface="+mj-lt"/>
                        <a:buNone/>
                      </a:pPr>
                      <a:r>
                        <a:rPr lang="zh-CN" sz="1600" kern="100" dirty="0">
                          <a:effectLst/>
                        </a:rPr>
                        <a:t>相关链接展示</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28941" marR="28941" marT="0" marB="0"/>
                </a:tc>
                <a:tc>
                  <a:txBody>
                    <a:bodyPr/>
                    <a:lstStyle/>
                    <a:p>
                      <a:pPr algn="just">
                        <a:spcAft>
                          <a:spcPts val="0"/>
                        </a:spcAft>
                      </a:pPr>
                      <a:r>
                        <a:rPr lang="zh-CN" sz="1600" kern="100" dirty="0">
                          <a:effectLst/>
                        </a:rPr>
                        <a:t>网站页面上有独立的页面展示友情连接（如网上选课主页）由老师要求管理员实时更新。</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28941" marR="28941" marT="0" marB="0"/>
                </a:tc>
                <a:extLst>
                  <a:ext uri="{0D108BD9-81ED-4DB2-BD59-A6C34878D82A}">
                    <a16:rowId xmlns:a16="http://schemas.microsoft.com/office/drawing/2014/main" val="2302291108"/>
                  </a:ext>
                </a:extLst>
              </a:tr>
              <a:tr h="613972">
                <a:tc>
                  <a:txBody>
                    <a:bodyPr/>
                    <a:lstStyle/>
                    <a:p>
                      <a:pPr algn="just">
                        <a:spcAft>
                          <a:spcPts val="0"/>
                        </a:spcAft>
                      </a:pPr>
                      <a:r>
                        <a:rPr lang="en-US" sz="1600" kern="100">
                          <a:effectLst/>
                        </a:rPr>
                        <a:t>FE-9</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28941" marR="28941" marT="0" marB="0"/>
                </a:tc>
                <a:tc>
                  <a:txBody>
                    <a:bodyPr/>
                    <a:lstStyle/>
                    <a:p>
                      <a:pPr algn="just">
                        <a:spcAft>
                          <a:spcPts val="0"/>
                        </a:spcAft>
                      </a:pPr>
                      <a:r>
                        <a:rPr lang="zh-CN" sz="1600" kern="100">
                          <a:effectLst/>
                        </a:rPr>
                        <a:t>帮助中心相关操作</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28941" marR="28941" marT="0" marB="0"/>
                </a:tc>
                <a:tc>
                  <a:txBody>
                    <a:bodyPr/>
                    <a:lstStyle/>
                    <a:p>
                      <a:pPr marL="0" lvl="0" indent="0" algn="just">
                        <a:lnSpc>
                          <a:spcPct val="115000"/>
                        </a:lnSpc>
                        <a:spcAft>
                          <a:spcPts val="0"/>
                        </a:spcAft>
                        <a:buFont typeface="+mj-lt"/>
                        <a:buNone/>
                      </a:pPr>
                      <a:r>
                        <a:rPr lang="zh-CN" sz="1600" kern="100" dirty="0">
                          <a:effectLst/>
                        </a:rPr>
                        <a:t>向导指南</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28941" marR="28941" marT="0" marB="0"/>
                </a:tc>
                <a:tc>
                  <a:txBody>
                    <a:bodyPr/>
                    <a:lstStyle/>
                    <a:p>
                      <a:pPr algn="just">
                        <a:spcAft>
                          <a:spcPts val="0"/>
                        </a:spcAft>
                      </a:pPr>
                      <a:r>
                        <a:rPr lang="zh-CN" sz="1600" kern="100" dirty="0">
                          <a:effectLst/>
                        </a:rPr>
                        <a:t>即使用指南，描述常见问题（</a:t>
                      </a:r>
                      <a:r>
                        <a:rPr lang="en-US" sz="1600" kern="100" dirty="0">
                          <a:effectLst/>
                        </a:rPr>
                        <a:t>Q&amp;A</a:t>
                      </a:r>
                      <a:r>
                        <a:rPr lang="zh-CN" sz="1600" kern="100" dirty="0">
                          <a:effectLst/>
                        </a:rPr>
                        <a:t>）、说明常规的使用流程</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28941" marR="28941" marT="0" marB="0"/>
                </a:tc>
                <a:extLst>
                  <a:ext uri="{0D108BD9-81ED-4DB2-BD59-A6C34878D82A}">
                    <a16:rowId xmlns:a16="http://schemas.microsoft.com/office/drawing/2014/main" val="754014916"/>
                  </a:ext>
                </a:extLst>
              </a:tr>
              <a:tr h="343824">
                <a:tc rowSpan="2">
                  <a:txBody>
                    <a:bodyPr/>
                    <a:lstStyle/>
                    <a:p>
                      <a:pPr algn="just">
                        <a:spcAft>
                          <a:spcPts val="0"/>
                        </a:spcAft>
                      </a:pPr>
                      <a:r>
                        <a:rPr lang="en-US" sz="1600" kern="100">
                          <a:effectLst/>
                        </a:rPr>
                        <a:t>FE-10</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28941" marR="28941" marT="0" marB="0"/>
                </a:tc>
                <a:tc rowSpan="2">
                  <a:txBody>
                    <a:bodyPr/>
                    <a:lstStyle/>
                    <a:p>
                      <a:pPr algn="just">
                        <a:spcAft>
                          <a:spcPts val="0"/>
                        </a:spcAft>
                      </a:pPr>
                      <a:r>
                        <a:rPr lang="zh-CN" sz="1600" kern="100">
                          <a:effectLst/>
                        </a:rPr>
                        <a:t>网站信息相关操作</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28941" marR="28941" marT="0" marB="0"/>
                </a:tc>
                <a:tc>
                  <a:txBody>
                    <a:bodyPr/>
                    <a:lstStyle/>
                    <a:p>
                      <a:pPr marL="0" lvl="0" indent="0" algn="just">
                        <a:spcAft>
                          <a:spcPts val="0"/>
                        </a:spcAft>
                        <a:buFont typeface="+mj-lt"/>
                        <a:buNone/>
                      </a:pPr>
                      <a:r>
                        <a:rPr lang="zh-CN" sz="1600" kern="100" dirty="0">
                          <a:effectLst/>
                        </a:rPr>
                        <a:t>最新资讯</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28941" marR="28941" marT="0" marB="0"/>
                </a:tc>
                <a:tc>
                  <a:txBody>
                    <a:bodyPr/>
                    <a:lstStyle/>
                    <a:p>
                      <a:pPr algn="just">
                        <a:spcAft>
                          <a:spcPts val="0"/>
                        </a:spcAft>
                      </a:pPr>
                      <a:r>
                        <a:rPr lang="zh-CN" sz="1600" kern="100" dirty="0">
                          <a:effectLst/>
                        </a:rPr>
                        <a:t>网站最新资讯栏展示最新信息：公布老师最近的一些教学或外出交流的心得，以及网站一些最近更新信息的介绍。由管理员维护并发布。</a:t>
                      </a:r>
                    </a:p>
                    <a:p>
                      <a:pPr algn="just">
                        <a:spcAft>
                          <a:spcPts val="0"/>
                        </a:spcAft>
                      </a:pPr>
                      <a:r>
                        <a:rPr lang="en-US" sz="1600" kern="100" dirty="0">
                          <a:effectLst/>
                        </a:rPr>
                        <a:t> </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28941" marR="28941" marT="0" marB="0"/>
                </a:tc>
                <a:extLst>
                  <a:ext uri="{0D108BD9-81ED-4DB2-BD59-A6C34878D82A}">
                    <a16:rowId xmlns:a16="http://schemas.microsoft.com/office/drawing/2014/main" val="1886127003"/>
                  </a:ext>
                </a:extLst>
              </a:tr>
              <a:tr h="286861">
                <a:tc vMerge="1">
                  <a:txBody>
                    <a:bodyPr/>
                    <a:lstStyle/>
                    <a:p>
                      <a:endParaRPr lang="zh-CN" altLang="en-US"/>
                    </a:p>
                  </a:txBody>
                  <a:tcPr/>
                </a:tc>
                <a:tc vMerge="1">
                  <a:txBody>
                    <a:bodyPr/>
                    <a:lstStyle/>
                    <a:p>
                      <a:endParaRPr lang="zh-CN" altLang="en-US"/>
                    </a:p>
                  </a:txBody>
                  <a:tcPr/>
                </a:tc>
                <a:tc>
                  <a:txBody>
                    <a:bodyPr/>
                    <a:lstStyle/>
                    <a:p>
                      <a:pPr marL="0" lvl="0" indent="0" algn="just">
                        <a:spcAft>
                          <a:spcPts val="0"/>
                        </a:spcAft>
                        <a:buFont typeface="+mj-lt"/>
                        <a:buNone/>
                      </a:pPr>
                      <a:r>
                        <a:rPr lang="zh-CN" sz="1600" kern="100" dirty="0">
                          <a:effectLst/>
                        </a:rPr>
                        <a:t>意见反馈</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28941" marR="28941" marT="0" marB="0"/>
                </a:tc>
                <a:tc>
                  <a:txBody>
                    <a:bodyPr/>
                    <a:lstStyle/>
                    <a:p>
                      <a:pPr algn="just">
                        <a:spcAft>
                          <a:spcPts val="0"/>
                        </a:spcAft>
                      </a:pPr>
                      <a:r>
                        <a:rPr lang="zh-CN" sz="1600" kern="100">
                          <a:effectLst/>
                        </a:rPr>
                        <a:t>网站允许用户在留言板上可以针对网站内容留言留言者有EMAIL可选项，用于信息反馈。网站管理员不随便删除留言。</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28941" marR="28941" marT="0" marB="0"/>
                </a:tc>
                <a:extLst>
                  <a:ext uri="{0D108BD9-81ED-4DB2-BD59-A6C34878D82A}">
                    <a16:rowId xmlns:a16="http://schemas.microsoft.com/office/drawing/2014/main" val="3553865495"/>
                  </a:ext>
                </a:extLst>
              </a:tr>
              <a:tr h="343824">
                <a:tc rowSpan="2">
                  <a:txBody>
                    <a:bodyPr/>
                    <a:lstStyle/>
                    <a:p>
                      <a:pPr algn="just">
                        <a:spcAft>
                          <a:spcPts val="0"/>
                        </a:spcAft>
                      </a:pPr>
                      <a:r>
                        <a:rPr lang="en-US" sz="1600" kern="100">
                          <a:effectLst/>
                        </a:rPr>
                        <a:t>FE-11</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28941" marR="28941" marT="0" marB="0"/>
                </a:tc>
                <a:tc rowSpan="2">
                  <a:txBody>
                    <a:bodyPr/>
                    <a:lstStyle/>
                    <a:p>
                      <a:pPr algn="just">
                        <a:spcAft>
                          <a:spcPts val="0"/>
                        </a:spcAft>
                      </a:pPr>
                      <a:r>
                        <a:rPr lang="zh-CN" sz="1600" kern="100">
                          <a:effectLst/>
                        </a:rPr>
                        <a:t>界面风格</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28941" marR="28941" marT="0" marB="0"/>
                </a:tc>
                <a:tc>
                  <a:txBody>
                    <a:bodyPr/>
                    <a:lstStyle/>
                    <a:p>
                      <a:pPr marL="0" lvl="0" indent="0" algn="just">
                        <a:spcAft>
                          <a:spcPts val="0"/>
                        </a:spcAft>
                        <a:buFont typeface="+mj-lt"/>
                        <a:buNone/>
                      </a:pPr>
                      <a:r>
                        <a:rPr lang="zh-CN" sz="1600" kern="100" dirty="0">
                          <a:effectLst/>
                        </a:rPr>
                        <a:t>主界面</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28941" marR="28941" marT="0" marB="0"/>
                </a:tc>
                <a:tc>
                  <a:txBody>
                    <a:bodyPr/>
                    <a:lstStyle/>
                    <a:p>
                      <a:pPr algn="just">
                        <a:spcAft>
                          <a:spcPts val="0"/>
                        </a:spcAft>
                        <a:tabLst>
                          <a:tab pos="495300" algn="l"/>
                        </a:tabLst>
                      </a:pPr>
                      <a:r>
                        <a:rPr lang="zh-CN" sz="1600" kern="100">
                          <a:effectLst/>
                        </a:rPr>
                        <a:t>网站界面要求简洁大方，有网站导航、相关链接(含学校选课系统、学院网页、需求相关主题网站)。主界面导向两个区域，课程区域和论坛区域。</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28941" marR="28941" marT="0" marB="0"/>
                </a:tc>
                <a:extLst>
                  <a:ext uri="{0D108BD9-81ED-4DB2-BD59-A6C34878D82A}">
                    <a16:rowId xmlns:a16="http://schemas.microsoft.com/office/drawing/2014/main" val="3291019882"/>
                  </a:ext>
                </a:extLst>
              </a:tr>
              <a:tr h="286861">
                <a:tc vMerge="1">
                  <a:txBody>
                    <a:bodyPr/>
                    <a:lstStyle/>
                    <a:p>
                      <a:endParaRPr lang="zh-CN" altLang="en-US"/>
                    </a:p>
                  </a:txBody>
                  <a:tcPr/>
                </a:tc>
                <a:tc vMerge="1">
                  <a:txBody>
                    <a:bodyPr/>
                    <a:lstStyle/>
                    <a:p>
                      <a:endParaRPr lang="zh-CN" altLang="en-US"/>
                    </a:p>
                  </a:txBody>
                  <a:tcPr/>
                </a:tc>
                <a:tc>
                  <a:txBody>
                    <a:bodyPr/>
                    <a:lstStyle/>
                    <a:p>
                      <a:pPr marL="0" lvl="0" indent="0" algn="just">
                        <a:spcAft>
                          <a:spcPts val="0"/>
                        </a:spcAft>
                        <a:buFont typeface="+mj-lt"/>
                        <a:buNone/>
                      </a:pPr>
                      <a:r>
                        <a:rPr lang="zh-CN" sz="1600" kern="100" dirty="0">
                          <a:effectLst/>
                        </a:rPr>
                        <a:t>更改主题</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28941" marR="28941" marT="0" marB="0"/>
                </a:tc>
                <a:tc>
                  <a:txBody>
                    <a:bodyPr/>
                    <a:lstStyle/>
                    <a:p>
                      <a:pPr algn="just">
                        <a:spcAft>
                          <a:spcPts val="0"/>
                        </a:spcAft>
                        <a:tabLst>
                          <a:tab pos="495300" algn="l"/>
                        </a:tabLst>
                      </a:pPr>
                      <a:r>
                        <a:rPr lang="zh-CN" sz="1600" kern="100" dirty="0">
                          <a:effectLst/>
                        </a:rPr>
                        <a:t>更改界面主题配色</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28941" marR="28941" marT="0" marB="0"/>
                </a:tc>
                <a:extLst>
                  <a:ext uri="{0D108BD9-81ED-4DB2-BD59-A6C34878D82A}">
                    <a16:rowId xmlns:a16="http://schemas.microsoft.com/office/drawing/2014/main" val="3355573751"/>
                  </a:ext>
                </a:extLst>
              </a:tr>
            </a:tbl>
          </a:graphicData>
        </a:graphic>
      </p:graphicFrame>
    </p:spTree>
    <p:extLst>
      <p:ext uri="{BB962C8B-B14F-4D97-AF65-F5344CB8AC3E}">
        <p14:creationId xmlns:p14="http://schemas.microsoft.com/office/powerpoint/2010/main" val="18032981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53340" y="-2659380"/>
            <a:ext cx="3083560" cy="6671310"/>
            <a:chOff x="-84" y="-4188"/>
            <a:chExt cx="4856" cy="10506"/>
          </a:xfrm>
        </p:grpSpPr>
        <p:grpSp>
          <p:nvGrpSpPr>
            <p:cNvPr id="29" name="组合 28"/>
            <p:cNvGrpSpPr/>
            <p:nvPr/>
          </p:nvGrpSpPr>
          <p:grpSpPr>
            <a:xfrm rot="17700000" flipH="1">
              <a:off x="-3129" y="-1143"/>
              <a:ext cx="10506" cy="4416"/>
              <a:chOff x="4235" y="0"/>
              <a:chExt cx="10192" cy="3964"/>
            </a:xfrm>
          </p:grpSpPr>
          <p:grpSp>
            <p:nvGrpSpPr>
              <p:cNvPr id="30" name="组合 29"/>
              <p:cNvGrpSpPr/>
              <p:nvPr/>
            </p:nvGrpSpPr>
            <p:grpSpPr>
              <a:xfrm>
                <a:off x="4235" y="0"/>
                <a:ext cx="9919" cy="3964"/>
                <a:chOff x="4235" y="0"/>
                <a:chExt cx="9919" cy="3964"/>
              </a:xfrm>
            </p:grpSpPr>
            <p:pic>
              <p:nvPicPr>
                <p:cNvPr id="31" name="图片 30" descr="400083054"/>
                <p:cNvPicPr>
                  <a:picLocks noChangeAspect="1"/>
                </p:cNvPicPr>
                <p:nvPr/>
              </p:nvPicPr>
              <p:blipFill>
                <a:blip r:embed="rId3"/>
                <a:srcRect l="20170" r="22753" b="67620"/>
                <a:stretch>
                  <a:fillRect/>
                </a:stretch>
              </p:blipFill>
              <p:spPr>
                <a:xfrm>
                  <a:off x="5114" y="0"/>
                  <a:ext cx="9041" cy="3419"/>
                </a:xfrm>
                <a:prstGeom prst="rect">
                  <a:avLst/>
                </a:prstGeom>
              </p:spPr>
            </p:pic>
            <p:sp>
              <p:nvSpPr>
                <p:cNvPr id="32" name="矩形 31"/>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3" name="矩形 32"/>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23" name="文本框 22"/>
            <p:cNvSpPr txBox="1"/>
            <p:nvPr/>
          </p:nvSpPr>
          <p:spPr>
            <a:xfrm>
              <a:off x="868" y="594"/>
              <a:ext cx="3904" cy="580"/>
            </a:xfrm>
            <a:prstGeom prst="rect">
              <a:avLst/>
            </a:prstGeom>
            <a:solidFill>
              <a:srgbClr val="FFFFFF"/>
            </a:solidFill>
            <a:ln>
              <a:solidFill>
                <a:srgbClr val="7B6F66"/>
              </a:solidFill>
            </a:ln>
          </p:spPr>
          <p:txBody>
            <a:bodyPr wrap="square" rtlCol="0">
              <a:spAutoFit/>
            </a:bodyPr>
            <a:lstStyle/>
            <a:p>
              <a:pPr algn="ctr"/>
              <a:r>
                <a:rPr lang="zh-CN" altLang="en-US" dirty="0">
                  <a:solidFill>
                    <a:schemeClr val="tx1">
                      <a:lumMod val="65000"/>
                      <a:lumOff val="35000"/>
                    </a:schemeClr>
                  </a:solidFill>
                  <a:latin typeface="微软雅黑" panose="020B0503020204020204" charset="-122"/>
                  <a:ea typeface="微软雅黑" panose="020B0503020204020204" charset="-122"/>
                  <a:cs typeface="+mn-ea"/>
                  <a:sym typeface="+mn-lt"/>
                </a:rPr>
                <a:t>用例图</a:t>
              </a:r>
              <a:r>
                <a:rPr lang="en-US" altLang="zh-CN" dirty="0">
                  <a:solidFill>
                    <a:schemeClr val="tx1">
                      <a:lumMod val="65000"/>
                      <a:lumOff val="35000"/>
                    </a:schemeClr>
                  </a:solidFill>
                  <a:latin typeface="微软雅黑" panose="020B0503020204020204" charset="-122"/>
                  <a:ea typeface="微软雅黑" panose="020B0503020204020204" charset="-122"/>
                  <a:cs typeface="+mn-ea"/>
                  <a:sym typeface="+mn-lt"/>
                </a:rPr>
                <a:t>&amp;</a:t>
              </a:r>
              <a:r>
                <a:rPr lang="zh-CN" altLang="en-US" dirty="0">
                  <a:solidFill>
                    <a:schemeClr val="tx1">
                      <a:lumMod val="65000"/>
                      <a:lumOff val="35000"/>
                    </a:schemeClr>
                  </a:solidFill>
                  <a:latin typeface="微软雅黑" panose="020B0503020204020204" charset="-122"/>
                  <a:ea typeface="微软雅黑" panose="020B0503020204020204" charset="-122"/>
                  <a:cs typeface="+mn-ea"/>
                  <a:sym typeface="+mn-lt"/>
                </a:rPr>
                <a:t>用例表</a:t>
              </a:r>
            </a:p>
          </p:txBody>
        </p:sp>
      </p:grpSp>
      <p:pic>
        <p:nvPicPr>
          <p:cNvPr id="10" name="图片 9">
            <a:extLst>
              <a:ext uri="{FF2B5EF4-FFF2-40B4-BE49-F238E27FC236}">
                <a16:creationId xmlns:a16="http://schemas.microsoft.com/office/drawing/2014/main" id="{266224F5-BABA-47B3-A1D4-C1CDB208F9E3}"/>
              </a:ext>
            </a:extLst>
          </p:cNvPr>
          <p:cNvPicPr/>
          <p:nvPr/>
        </p:nvPicPr>
        <p:blipFill>
          <a:blip r:embed="rId4">
            <a:extLst>
              <a:ext uri="{28A0092B-C50C-407E-A947-70E740481C1C}">
                <a14:useLocalDpi xmlns:a14="http://schemas.microsoft.com/office/drawing/2010/main" val="0"/>
              </a:ext>
            </a:extLst>
          </a:blip>
          <a:stretch>
            <a:fillRect/>
          </a:stretch>
        </p:blipFill>
        <p:spPr>
          <a:xfrm>
            <a:off x="797472" y="745490"/>
            <a:ext cx="4840427" cy="6385602"/>
          </a:xfrm>
          <a:prstGeom prst="rect">
            <a:avLst/>
          </a:prstGeom>
        </p:spPr>
      </p:pic>
      <p:pic>
        <p:nvPicPr>
          <p:cNvPr id="4" name="图片 3">
            <a:extLst>
              <a:ext uri="{FF2B5EF4-FFF2-40B4-BE49-F238E27FC236}">
                <a16:creationId xmlns:a16="http://schemas.microsoft.com/office/drawing/2014/main" id="{741DA957-9CE6-473D-92BC-59ABEC7F35F8}"/>
              </a:ext>
            </a:extLst>
          </p:cNvPr>
          <p:cNvPicPr>
            <a:picLocks noChangeAspect="1"/>
          </p:cNvPicPr>
          <p:nvPr/>
        </p:nvPicPr>
        <p:blipFill rotWithShape="1">
          <a:blip r:embed="rId5">
            <a:extLst>
              <a:ext uri="{28A0092B-C50C-407E-A947-70E740481C1C}">
                <a14:useLocalDpi xmlns:a14="http://schemas.microsoft.com/office/drawing/2010/main" val="0"/>
              </a:ext>
            </a:extLst>
          </a:blip>
          <a:srcRect t="2374" r="46063" b="7456"/>
          <a:stretch/>
        </p:blipFill>
        <p:spPr>
          <a:xfrm>
            <a:off x="5637899" y="714770"/>
            <a:ext cx="2936624" cy="1702436"/>
          </a:xfrm>
          <a:prstGeom prst="rect">
            <a:avLst/>
          </a:prstGeom>
        </p:spPr>
      </p:pic>
      <p:pic>
        <p:nvPicPr>
          <p:cNvPr id="6" name="图片 5">
            <a:extLst>
              <a:ext uri="{FF2B5EF4-FFF2-40B4-BE49-F238E27FC236}">
                <a16:creationId xmlns:a16="http://schemas.microsoft.com/office/drawing/2014/main" id="{382A5ADB-8B9E-4E3A-A9A9-75CB39903763}"/>
              </a:ext>
            </a:extLst>
          </p:cNvPr>
          <p:cNvPicPr>
            <a:picLocks noChangeAspect="1"/>
          </p:cNvPicPr>
          <p:nvPr/>
        </p:nvPicPr>
        <p:blipFill rotWithShape="1">
          <a:blip r:embed="rId6">
            <a:extLst>
              <a:ext uri="{28A0092B-C50C-407E-A947-70E740481C1C}">
                <a14:useLocalDpi xmlns:a14="http://schemas.microsoft.com/office/drawing/2010/main" val="0"/>
              </a:ext>
            </a:extLst>
          </a:blip>
          <a:srcRect t="5507" r="47391" b="9192"/>
          <a:stretch/>
        </p:blipFill>
        <p:spPr>
          <a:xfrm>
            <a:off x="8558495" y="835050"/>
            <a:ext cx="2836033" cy="1452186"/>
          </a:xfrm>
          <a:prstGeom prst="rect">
            <a:avLst/>
          </a:prstGeom>
        </p:spPr>
      </p:pic>
      <p:sp>
        <p:nvSpPr>
          <p:cNvPr id="8" name="文本框 7">
            <a:extLst>
              <a:ext uri="{FF2B5EF4-FFF2-40B4-BE49-F238E27FC236}">
                <a16:creationId xmlns:a16="http://schemas.microsoft.com/office/drawing/2014/main" id="{FD40FD79-525D-41C8-BFD7-98404F84F7CB}"/>
              </a:ext>
            </a:extLst>
          </p:cNvPr>
          <p:cNvSpPr txBox="1"/>
          <p:nvPr/>
        </p:nvSpPr>
        <p:spPr>
          <a:xfrm>
            <a:off x="8825345" y="6188527"/>
            <a:ext cx="2836033" cy="369332"/>
          </a:xfrm>
          <a:prstGeom prst="rect">
            <a:avLst/>
          </a:prstGeom>
          <a:noFill/>
        </p:spPr>
        <p:txBody>
          <a:bodyPr wrap="none" rtlCol="0">
            <a:spAutoFit/>
          </a:bodyPr>
          <a:lstStyle/>
          <a:p>
            <a:r>
              <a:rPr lang="en-US" altLang="zh-CN" dirty="0">
                <a:solidFill>
                  <a:schemeClr val="bg2">
                    <a:lumMod val="25000"/>
                  </a:schemeClr>
                </a:solidFill>
              </a:rPr>
              <a:t>——</a:t>
            </a:r>
            <a:r>
              <a:rPr lang="zh-CN" altLang="en-US" dirty="0">
                <a:solidFill>
                  <a:schemeClr val="bg2">
                    <a:lumMod val="25000"/>
                  </a:schemeClr>
                </a:solidFill>
              </a:rPr>
              <a:t>详情见用例图</a:t>
            </a:r>
            <a:r>
              <a:rPr lang="en-US" altLang="zh-CN" dirty="0">
                <a:solidFill>
                  <a:schemeClr val="bg2">
                    <a:lumMod val="25000"/>
                  </a:schemeClr>
                </a:solidFill>
              </a:rPr>
              <a:t>&amp;</a:t>
            </a:r>
            <a:r>
              <a:rPr lang="zh-CN" altLang="en-US" dirty="0">
                <a:solidFill>
                  <a:schemeClr val="bg2">
                    <a:lumMod val="25000"/>
                  </a:schemeClr>
                </a:solidFill>
              </a:rPr>
              <a:t>用例表</a:t>
            </a:r>
          </a:p>
        </p:txBody>
      </p:sp>
      <p:graphicFrame>
        <p:nvGraphicFramePr>
          <p:cNvPr id="17" name="表格 16">
            <a:extLst>
              <a:ext uri="{FF2B5EF4-FFF2-40B4-BE49-F238E27FC236}">
                <a16:creationId xmlns:a16="http://schemas.microsoft.com/office/drawing/2014/main" id="{425748A3-B10C-4599-8215-FBAEE68B67AF}"/>
              </a:ext>
            </a:extLst>
          </p:cNvPr>
          <p:cNvGraphicFramePr>
            <a:graphicFrameLocks noGrp="1"/>
          </p:cNvGraphicFramePr>
          <p:nvPr>
            <p:extLst>
              <p:ext uri="{D42A27DB-BD31-4B8C-83A1-F6EECF244321}">
                <p14:modId xmlns:p14="http://schemas.microsoft.com/office/powerpoint/2010/main" val="1359461987"/>
              </p:ext>
            </p:extLst>
          </p:nvPr>
        </p:nvGraphicFramePr>
        <p:xfrm>
          <a:off x="6237601" y="2279897"/>
          <a:ext cx="4144712" cy="4114800"/>
        </p:xfrm>
        <a:graphic>
          <a:graphicData uri="http://schemas.openxmlformats.org/drawingml/2006/table">
            <a:tbl>
              <a:tblPr firstRow="1" firstCol="1" lastRow="1" lastCol="1" bandRow="1" bandCol="1">
                <a:tableStyleId>{F2DE63D5-997A-4646-A377-4702673A728D}</a:tableStyleId>
              </a:tblPr>
              <a:tblGrid>
                <a:gridCol w="1414434">
                  <a:extLst>
                    <a:ext uri="{9D8B030D-6E8A-4147-A177-3AD203B41FA5}">
                      <a16:colId xmlns:a16="http://schemas.microsoft.com/office/drawing/2014/main" val="4206704911"/>
                    </a:ext>
                  </a:extLst>
                </a:gridCol>
                <a:gridCol w="2730278">
                  <a:extLst>
                    <a:ext uri="{9D8B030D-6E8A-4147-A177-3AD203B41FA5}">
                      <a16:colId xmlns:a16="http://schemas.microsoft.com/office/drawing/2014/main" val="3727446998"/>
                    </a:ext>
                  </a:extLst>
                </a:gridCol>
              </a:tblGrid>
              <a:tr h="204519">
                <a:tc>
                  <a:txBody>
                    <a:bodyPr/>
                    <a:lstStyle/>
                    <a:p>
                      <a:pPr algn="l">
                        <a:spcAft>
                          <a:spcPts val="0"/>
                        </a:spcAft>
                      </a:pPr>
                      <a:r>
                        <a:rPr lang="en-US" sz="1800" kern="100">
                          <a:effectLst/>
                        </a:rPr>
                        <a:t>ID</a:t>
                      </a:r>
                      <a:endParaRPr lang="zh-CN" sz="1800" b="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l">
                        <a:spcAft>
                          <a:spcPts val="0"/>
                        </a:spcAft>
                      </a:pPr>
                      <a:endParaRPr lang="zh-CN" sz="1800" b="0" kern="1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30731482"/>
                  </a:ext>
                </a:extLst>
              </a:tr>
              <a:tr h="204519">
                <a:tc>
                  <a:txBody>
                    <a:bodyPr/>
                    <a:lstStyle/>
                    <a:p>
                      <a:pPr algn="l">
                        <a:spcAft>
                          <a:spcPts val="0"/>
                        </a:spcAft>
                      </a:pPr>
                      <a:r>
                        <a:rPr lang="zh-CN" sz="1800" kern="100">
                          <a:effectLst/>
                        </a:rPr>
                        <a:t>名称</a:t>
                      </a:r>
                      <a:endParaRPr lang="zh-CN" sz="1800" b="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spcAft>
                          <a:spcPts val="0"/>
                        </a:spcAft>
                      </a:pPr>
                      <a:endParaRPr lang="zh-CN" sz="1800" b="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54334345"/>
                  </a:ext>
                </a:extLst>
              </a:tr>
              <a:tr h="204519">
                <a:tc>
                  <a:txBody>
                    <a:bodyPr/>
                    <a:lstStyle/>
                    <a:p>
                      <a:pPr algn="l">
                        <a:spcAft>
                          <a:spcPts val="0"/>
                        </a:spcAft>
                      </a:pPr>
                      <a:r>
                        <a:rPr lang="zh-CN" sz="1800" kern="100">
                          <a:effectLst/>
                        </a:rPr>
                        <a:t>需求来源</a:t>
                      </a:r>
                      <a:endParaRPr lang="zh-CN" sz="1800" b="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spcAft>
                          <a:spcPts val="0"/>
                        </a:spcAft>
                      </a:pPr>
                      <a:endParaRPr lang="zh-CN" sz="1800" b="0" kern="1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55963072"/>
                  </a:ext>
                </a:extLst>
              </a:tr>
              <a:tr h="204519">
                <a:tc>
                  <a:txBody>
                    <a:bodyPr/>
                    <a:lstStyle/>
                    <a:p>
                      <a:pPr algn="l">
                        <a:spcAft>
                          <a:spcPts val="0"/>
                        </a:spcAft>
                      </a:pPr>
                      <a:r>
                        <a:rPr lang="zh-CN" sz="1800" kern="100">
                          <a:effectLst/>
                        </a:rPr>
                        <a:t>描述</a:t>
                      </a:r>
                      <a:endParaRPr lang="zh-CN" sz="1800" b="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spcAft>
                          <a:spcPts val="0"/>
                        </a:spcAft>
                      </a:pPr>
                      <a:endParaRPr lang="zh-CN" sz="1800" b="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48299537"/>
                  </a:ext>
                </a:extLst>
              </a:tr>
              <a:tr h="204519">
                <a:tc>
                  <a:txBody>
                    <a:bodyPr/>
                    <a:lstStyle/>
                    <a:p>
                      <a:pPr algn="l">
                        <a:spcAft>
                          <a:spcPts val="0"/>
                        </a:spcAft>
                      </a:pPr>
                      <a:r>
                        <a:rPr lang="zh-CN" sz="1800" kern="100">
                          <a:effectLst/>
                        </a:rPr>
                        <a:t>参与者</a:t>
                      </a:r>
                      <a:endParaRPr lang="zh-CN" sz="1800" b="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spcAft>
                          <a:spcPts val="0"/>
                        </a:spcAft>
                      </a:pPr>
                      <a:endParaRPr lang="zh-CN" sz="1800" b="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70919864"/>
                  </a:ext>
                </a:extLst>
              </a:tr>
              <a:tr h="204519">
                <a:tc>
                  <a:txBody>
                    <a:bodyPr/>
                    <a:lstStyle/>
                    <a:p>
                      <a:pPr algn="l">
                        <a:spcAft>
                          <a:spcPts val="0"/>
                        </a:spcAft>
                      </a:pPr>
                      <a:r>
                        <a:rPr lang="zh-CN" sz="1800" kern="100">
                          <a:effectLst/>
                        </a:rPr>
                        <a:t>前置条件</a:t>
                      </a:r>
                      <a:endParaRPr lang="zh-CN" sz="1800" b="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spcAft>
                          <a:spcPts val="0"/>
                        </a:spcAft>
                      </a:pPr>
                      <a:endParaRPr lang="zh-CN" sz="1800" b="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25219153"/>
                  </a:ext>
                </a:extLst>
              </a:tr>
              <a:tr h="204519">
                <a:tc>
                  <a:txBody>
                    <a:bodyPr/>
                    <a:lstStyle/>
                    <a:p>
                      <a:pPr algn="l">
                        <a:spcAft>
                          <a:spcPts val="0"/>
                        </a:spcAft>
                      </a:pPr>
                      <a:r>
                        <a:rPr lang="zh-CN" sz="1800" kern="100">
                          <a:effectLst/>
                        </a:rPr>
                        <a:t>后置条件</a:t>
                      </a:r>
                      <a:endParaRPr lang="zh-CN" sz="1800" b="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spcAft>
                          <a:spcPts val="0"/>
                        </a:spcAft>
                      </a:pPr>
                      <a:endParaRPr lang="zh-CN" sz="1800" b="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18137061"/>
                  </a:ext>
                </a:extLst>
              </a:tr>
              <a:tr h="204519">
                <a:tc>
                  <a:txBody>
                    <a:bodyPr/>
                    <a:lstStyle/>
                    <a:p>
                      <a:pPr algn="l">
                        <a:spcAft>
                          <a:spcPts val="0"/>
                        </a:spcAft>
                      </a:pPr>
                      <a:r>
                        <a:rPr lang="zh-CN" sz="1800" kern="100">
                          <a:effectLst/>
                        </a:rPr>
                        <a:t>一般性流程</a:t>
                      </a:r>
                      <a:endParaRPr lang="zh-CN" sz="1800" b="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spcAft>
                          <a:spcPts val="0"/>
                        </a:spcAft>
                      </a:pPr>
                      <a:endParaRPr lang="zh-CN" sz="1800" b="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99140789"/>
                  </a:ext>
                </a:extLst>
              </a:tr>
              <a:tr h="204519">
                <a:tc>
                  <a:txBody>
                    <a:bodyPr/>
                    <a:lstStyle/>
                    <a:p>
                      <a:pPr algn="l">
                        <a:spcAft>
                          <a:spcPts val="0"/>
                        </a:spcAft>
                      </a:pPr>
                      <a:r>
                        <a:rPr lang="zh-CN" sz="1800" kern="100">
                          <a:effectLst/>
                        </a:rPr>
                        <a:t>可选性流程</a:t>
                      </a:r>
                      <a:endParaRPr lang="zh-CN" sz="1800" b="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spcAft>
                          <a:spcPts val="0"/>
                        </a:spcAft>
                      </a:pPr>
                      <a:endParaRPr lang="zh-CN" sz="1800" b="0" kern="1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10019475"/>
                  </a:ext>
                </a:extLst>
              </a:tr>
              <a:tr h="204519">
                <a:tc>
                  <a:txBody>
                    <a:bodyPr/>
                    <a:lstStyle/>
                    <a:p>
                      <a:pPr algn="l">
                        <a:spcAft>
                          <a:spcPts val="0"/>
                        </a:spcAft>
                      </a:pPr>
                      <a:r>
                        <a:rPr lang="zh-CN" sz="1800" kern="100">
                          <a:effectLst/>
                        </a:rPr>
                        <a:t>异常</a:t>
                      </a:r>
                      <a:endParaRPr lang="zh-CN" sz="1800" b="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spcAft>
                          <a:spcPts val="0"/>
                        </a:spcAft>
                      </a:pPr>
                      <a:endParaRPr lang="zh-CN" sz="1800" b="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52526433"/>
                  </a:ext>
                </a:extLst>
              </a:tr>
              <a:tr h="204519">
                <a:tc>
                  <a:txBody>
                    <a:bodyPr/>
                    <a:lstStyle/>
                    <a:p>
                      <a:pPr algn="l">
                        <a:spcAft>
                          <a:spcPts val="0"/>
                        </a:spcAft>
                      </a:pPr>
                      <a:r>
                        <a:rPr lang="zh-CN" sz="1800" kern="100">
                          <a:effectLst/>
                        </a:rPr>
                        <a:t>优先级</a:t>
                      </a:r>
                      <a:endParaRPr lang="zh-CN" sz="1800" b="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spcAft>
                          <a:spcPts val="0"/>
                        </a:spcAft>
                      </a:pPr>
                      <a:endParaRPr lang="zh-CN" sz="1800" b="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79441895"/>
                  </a:ext>
                </a:extLst>
              </a:tr>
              <a:tr h="0">
                <a:tc>
                  <a:txBody>
                    <a:bodyPr/>
                    <a:lstStyle/>
                    <a:p>
                      <a:pPr algn="l">
                        <a:spcAft>
                          <a:spcPts val="0"/>
                        </a:spcAft>
                      </a:pPr>
                      <a:r>
                        <a:rPr lang="zh-CN" sz="1800" kern="100" dirty="0">
                          <a:effectLst/>
                        </a:rPr>
                        <a:t>业务规则</a:t>
                      </a:r>
                      <a:endParaRPr lang="zh-CN" sz="1800" b="0" kern="1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spcAft>
                          <a:spcPts val="0"/>
                        </a:spcAft>
                      </a:pPr>
                      <a:endParaRPr lang="zh-CN" sz="1800" b="0" kern="1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63237633"/>
                  </a:ext>
                </a:extLst>
              </a:tr>
              <a:tr h="204519">
                <a:tc>
                  <a:txBody>
                    <a:bodyPr/>
                    <a:lstStyle/>
                    <a:p>
                      <a:pPr algn="l">
                        <a:spcAft>
                          <a:spcPts val="0"/>
                        </a:spcAft>
                      </a:pPr>
                      <a:r>
                        <a:rPr lang="zh-CN" sz="1800" kern="100" dirty="0">
                          <a:effectLst/>
                        </a:rPr>
                        <a:t>其他信息</a:t>
                      </a:r>
                      <a:endParaRPr lang="zh-CN" sz="1800" b="0" kern="1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spcAft>
                          <a:spcPts val="0"/>
                        </a:spcAft>
                      </a:pPr>
                      <a:endParaRPr lang="en-US" altLang="zh-CN" sz="1800" b="0" kern="1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29039443"/>
                  </a:ext>
                </a:extLst>
              </a:tr>
              <a:tr h="204519">
                <a:tc>
                  <a:txBody>
                    <a:bodyPr/>
                    <a:lstStyle/>
                    <a:p>
                      <a:pPr algn="l">
                        <a:spcAft>
                          <a:spcPts val="0"/>
                        </a:spcAft>
                      </a:pPr>
                      <a:r>
                        <a:rPr lang="zh-CN" altLang="en-US" sz="1800" b="1" kern="100" dirty="0">
                          <a:effectLst/>
                          <a:latin typeface="宋体" panose="02010600030101010101" pitchFamily="2" charset="-122"/>
                          <a:ea typeface="宋体" panose="02010600030101010101" pitchFamily="2" charset="-122"/>
                          <a:cs typeface="宋体" panose="02010600030101010101" pitchFamily="2" charset="-122"/>
                        </a:rPr>
                        <a:t>输入</a:t>
                      </a:r>
                      <a:endParaRPr lang="zh-CN" sz="1800" b="1" kern="1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spcAft>
                          <a:spcPts val="0"/>
                        </a:spcAft>
                      </a:pPr>
                      <a:endParaRPr lang="en-US" altLang="zh-CN" sz="1800" b="0" kern="1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63892764"/>
                  </a:ext>
                </a:extLst>
              </a:tr>
              <a:tr h="204519">
                <a:tc>
                  <a:txBody>
                    <a:bodyPr/>
                    <a:lstStyle/>
                    <a:p>
                      <a:pPr algn="l">
                        <a:spcAft>
                          <a:spcPts val="0"/>
                        </a:spcAft>
                      </a:pPr>
                      <a:r>
                        <a:rPr lang="zh-CN" altLang="en-US" sz="1800" b="1" kern="100" dirty="0">
                          <a:effectLst/>
                          <a:latin typeface="宋体" panose="02010600030101010101" pitchFamily="2" charset="-122"/>
                          <a:ea typeface="宋体" panose="02010600030101010101" pitchFamily="2" charset="-122"/>
                          <a:cs typeface="宋体" panose="02010600030101010101" pitchFamily="2" charset="-122"/>
                        </a:rPr>
                        <a:t>输出</a:t>
                      </a:r>
                      <a:endParaRPr lang="zh-CN" sz="1800" b="1" kern="1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l">
                        <a:spcAft>
                          <a:spcPts val="0"/>
                        </a:spcAft>
                      </a:pPr>
                      <a:endParaRPr lang="en-US" altLang="zh-CN" sz="1800" b="0" kern="1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197421095"/>
                  </a:ext>
                </a:extLst>
              </a:tr>
            </a:tbl>
          </a:graphicData>
        </a:graphic>
      </p:graphicFrame>
    </p:spTree>
    <p:extLst>
      <p:ext uri="{BB962C8B-B14F-4D97-AF65-F5344CB8AC3E}">
        <p14:creationId xmlns:p14="http://schemas.microsoft.com/office/powerpoint/2010/main" val="30894914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53340" y="-2659380"/>
            <a:ext cx="3083560" cy="6671310"/>
            <a:chOff x="-84" y="-4188"/>
            <a:chExt cx="4856" cy="10506"/>
          </a:xfrm>
        </p:grpSpPr>
        <p:grpSp>
          <p:nvGrpSpPr>
            <p:cNvPr id="33" name="组合 32"/>
            <p:cNvGrpSpPr/>
            <p:nvPr/>
          </p:nvGrpSpPr>
          <p:grpSpPr>
            <a:xfrm rot="17700000" flipH="1">
              <a:off x="-3129" y="-1143"/>
              <a:ext cx="10506" cy="4416"/>
              <a:chOff x="4235" y="0"/>
              <a:chExt cx="10192" cy="3964"/>
            </a:xfrm>
          </p:grpSpPr>
          <p:grpSp>
            <p:nvGrpSpPr>
              <p:cNvPr id="35" name="组合 34"/>
              <p:cNvGrpSpPr/>
              <p:nvPr/>
            </p:nvGrpSpPr>
            <p:grpSpPr>
              <a:xfrm>
                <a:off x="4235" y="0"/>
                <a:ext cx="9919" cy="3964"/>
                <a:chOff x="4235" y="0"/>
                <a:chExt cx="9919" cy="3964"/>
              </a:xfrm>
            </p:grpSpPr>
            <p:pic>
              <p:nvPicPr>
                <p:cNvPr id="36" name="图片 35" descr="400083054"/>
                <p:cNvPicPr>
                  <a:picLocks noChangeAspect="1"/>
                </p:cNvPicPr>
                <p:nvPr/>
              </p:nvPicPr>
              <p:blipFill>
                <a:blip r:embed="rId2"/>
                <a:srcRect l="20170" r="22753" b="67620"/>
                <a:stretch>
                  <a:fillRect/>
                </a:stretch>
              </p:blipFill>
              <p:spPr>
                <a:xfrm>
                  <a:off x="5114" y="0"/>
                  <a:ext cx="9041" cy="3419"/>
                </a:xfrm>
                <a:prstGeom prst="rect">
                  <a:avLst/>
                </a:prstGeom>
              </p:spPr>
            </p:pic>
            <p:sp>
              <p:nvSpPr>
                <p:cNvPr id="37" name="矩形 36"/>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8" name="矩形 37"/>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9" name="文本框 38"/>
            <p:cNvSpPr txBox="1"/>
            <p:nvPr/>
          </p:nvSpPr>
          <p:spPr>
            <a:xfrm>
              <a:off x="868" y="594"/>
              <a:ext cx="3904" cy="580"/>
            </a:xfrm>
            <a:prstGeom prst="rect">
              <a:avLst/>
            </a:prstGeom>
            <a:solidFill>
              <a:srgbClr val="FFFFFF"/>
            </a:solidFill>
            <a:ln>
              <a:solidFill>
                <a:srgbClr val="7B6F66"/>
              </a:solidFill>
            </a:ln>
          </p:spPr>
          <p:txBody>
            <a:bodyPr wrap="square" rtlCol="0">
              <a:spAutoFit/>
            </a:bodyPr>
            <a:lstStyle/>
            <a:p>
              <a:pPr algn="ctr"/>
              <a:r>
                <a:rPr lang="en-US" altLang="zh-CN" dirty="0">
                  <a:solidFill>
                    <a:schemeClr val="tx1">
                      <a:lumMod val="65000"/>
                      <a:lumOff val="35000"/>
                    </a:schemeClr>
                  </a:solidFill>
                  <a:latin typeface="微软雅黑" panose="020B0503020204020204" charset="-122"/>
                  <a:ea typeface="微软雅黑" panose="020B0503020204020204" charset="-122"/>
                  <a:cs typeface="+mn-ea"/>
                  <a:sym typeface="+mn-lt"/>
                </a:rPr>
                <a:t>JAD</a:t>
              </a:r>
              <a:r>
                <a:rPr lang="zh-CN" altLang="en-US" dirty="0">
                  <a:solidFill>
                    <a:schemeClr val="tx1">
                      <a:lumMod val="65000"/>
                      <a:lumOff val="35000"/>
                    </a:schemeClr>
                  </a:solidFill>
                  <a:latin typeface="微软雅黑" panose="020B0503020204020204" charset="-122"/>
                  <a:ea typeface="微软雅黑" panose="020B0503020204020204" charset="-122"/>
                  <a:cs typeface="+mn-ea"/>
                  <a:sym typeface="+mn-lt"/>
                </a:rPr>
                <a:t>会议</a:t>
              </a:r>
            </a:p>
          </p:txBody>
        </p:sp>
      </p:grpSp>
      <p:pic>
        <p:nvPicPr>
          <p:cNvPr id="3" name="图片 2">
            <a:extLst>
              <a:ext uri="{FF2B5EF4-FFF2-40B4-BE49-F238E27FC236}">
                <a16:creationId xmlns:a16="http://schemas.microsoft.com/office/drawing/2014/main" id="{D78DF730-CA12-4F9E-8C3F-B76E16ED5F4A}"/>
              </a:ext>
            </a:extLst>
          </p:cNvPr>
          <p:cNvPicPr>
            <a:picLocks noChangeAspect="1"/>
          </p:cNvPicPr>
          <p:nvPr/>
        </p:nvPicPr>
        <p:blipFill rotWithShape="1">
          <a:blip r:embed="rId3">
            <a:extLst>
              <a:ext uri="{28A0092B-C50C-407E-A947-70E740481C1C}">
                <a14:useLocalDpi xmlns:a14="http://schemas.microsoft.com/office/drawing/2010/main" val="0"/>
              </a:ext>
            </a:extLst>
          </a:blip>
          <a:srcRect l="9015" t="533"/>
          <a:stretch/>
        </p:blipFill>
        <p:spPr>
          <a:xfrm>
            <a:off x="3030220" y="106869"/>
            <a:ext cx="5362682" cy="6644262"/>
          </a:xfrm>
          <a:prstGeom prst="rect">
            <a:avLst/>
          </a:prstGeom>
        </p:spPr>
      </p:pic>
      <p:sp>
        <p:nvSpPr>
          <p:cNvPr id="12" name="文本框 11">
            <a:extLst>
              <a:ext uri="{FF2B5EF4-FFF2-40B4-BE49-F238E27FC236}">
                <a16:creationId xmlns:a16="http://schemas.microsoft.com/office/drawing/2014/main" id="{C4E41CFA-2B40-4708-AA5A-F0DA284B3311}"/>
              </a:ext>
            </a:extLst>
          </p:cNvPr>
          <p:cNvSpPr txBox="1"/>
          <p:nvPr/>
        </p:nvSpPr>
        <p:spPr>
          <a:xfrm>
            <a:off x="8825345" y="6188527"/>
            <a:ext cx="2217274" cy="369332"/>
          </a:xfrm>
          <a:prstGeom prst="rect">
            <a:avLst/>
          </a:prstGeom>
          <a:noFill/>
        </p:spPr>
        <p:txBody>
          <a:bodyPr wrap="none" rtlCol="0">
            <a:spAutoFit/>
          </a:bodyPr>
          <a:lstStyle/>
          <a:p>
            <a:r>
              <a:rPr lang="en-US" altLang="zh-CN" dirty="0">
                <a:solidFill>
                  <a:schemeClr val="bg2">
                    <a:lumMod val="25000"/>
                  </a:schemeClr>
                </a:solidFill>
              </a:rPr>
              <a:t>——</a:t>
            </a:r>
            <a:r>
              <a:rPr lang="zh-CN" altLang="en-US" dirty="0">
                <a:solidFill>
                  <a:schemeClr val="bg2">
                    <a:lumMod val="25000"/>
                  </a:schemeClr>
                </a:solidFill>
              </a:rPr>
              <a:t>详情见会议记录</a:t>
            </a:r>
          </a:p>
        </p:txBody>
      </p:sp>
    </p:spTree>
    <p:extLst>
      <p:ext uri="{BB962C8B-B14F-4D97-AF65-F5344CB8AC3E}">
        <p14:creationId xmlns:p14="http://schemas.microsoft.com/office/powerpoint/2010/main" val="11813838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53340" y="-2659380"/>
            <a:ext cx="3083560" cy="6671310"/>
            <a:chOff x="-84" y="-4188"/>
            <a:chExt cx="4856" cy="10506"/>
          </a:xfrm>
        </p:grpSpPr>
        <p:grpSp>
          <p:nvGrpSpPr>
            <p:cNvPr id="33" name="组合 32"/>
            <p:cNvGrpSpPr/>
            <p:nvPr/>
          </p:nvGrpSpPr>
          <p:grpSpPr>
            <a:xfrm rot="17700000" flipH="1">
              <a:off x="-3129" y="-1143"/>
              <a:ext cx="10506" cy="4416"/>
              <a:chOff x="4235" y="0"/>
              <a:chExt cx="10192" cy="3964"/>
            </a:xfrm>
          </p:grpSpPr>
          <p:grpSp>
            <p:nvGrpSpPr>
              <p:cNvPr id="35" name="组合 34"/>
              <p:cNvGrpSpPr/>
              <p:nvPr/>
            </p:nvGrpSpPr>
            <p:grpSpPr>
              <a:xfrm>
                <a:off x="4235" y="0"/>
                <a:ext cx="9919" cy="3964"/>
                <a:chOff x="4235" y="0"/>
                <a:chExt cx="9919" cy="3964"/>
              </a:xfrm>
            </p:grpSpPr>
            <p:pic>
              <p:nvPicPr>
                <p:cNvPr id="36" name="图片 35" descr="400083054"/>
                <p:cNvPicPr>
                  <a:picLocks noChangeAspect="1"/>
                </p:cNvPicPr>
                <p:nvPr/>
              </p:nvPicPr>
              <p:blipFill>
                <a:blip r:embed="rId2"/>
                <a:srcRect l="20170" r="22753" b="67620"/>
                <a:stretch>
                  <a:fillRect/>
                </a:stretch>
              </p:blipFill>
              <p:spPr>
                <a:xfrm>
                  <a:off x="5114" y="0"/>
                  <a:ext cx="9041" cy="3419"/>
                </a:xfrm>
                <a:prstGeom prst="rect">
                  <a:avLst/>
                </a:prstGeom>
              </p:spPr>
            </p:pic>
            <p:sp>
              <p:nvSpPr>
                <p:cNvPr id="37" name="矩形 36"/>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8" name="矩形 37"/>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9" name="文本框 38"/>
            <p:cNvSpPr txBox="1"/>
            <p:nvPr/>
          </p:nvSpPr>
          <p:spPr>
            <a:xfrm>
              <a:off x="868" y="594"/>
              <a:ext cx="3904" cy="580"/>
            </a:xfrm>
            <a:prstGeom prst="rect">
              <a:avLst/>
            </a:prstGeom>
            <a:solidFill>
              <a:srgbClr val="FFFFFF"/>
            </a:solidFill>
            <a:ln>
              <a:solidFill>
                <a:srgbClr val="7B6F66"/>
              </a:solidFill>
            </a:ln>
          </p:spPr>
          <p:txBody>
            <a:bodyPr wrap="square" rtlCol="0">
              <a:spAutoFit/>
            </a:bodyPr>
            <a:lstStyle/>
            <a:p>
              <a:pPr algn="ctr"/>
              <a:r>
                <a:rPr lang="zh-CN" altLang="en-US" dirty="0">
                  <a:solidFill>
                    <a:schemeClr val="tx1">
                      <a:lumMod val="65000"/>
                      <a:lumOff val="35000"/>
                    </a:schemeClr>
                  </a:solidFill>
                  <a:latin typeface="微软雅黑" panose="020B0503020204020204" charset="-122"/>
                  <a:ea typeface="微软雅黑" panose="020B0503020204020204" charset="-122"/>
                  <a:cs typeface="+mn-ea"/>
                  <a:sym typeface="+mn-lt"/>
                </a:rPr>
                <a:t>优先级打分</a:t>
              </a:r>
            </a:p>
          </p:txBody>
        </p:sp>
      </p:grpSp>
      <p:pic>
        <p:nvPicPr>
          <p:cNvPr id="4" name="图片 3">
            <a:extLst>
              <a:ext uri="{FF2B5EF4-FFF2-40B4-BE49-F238E27FC236}">
                <a16:creationId xmlns:a16="http://schemas.microsoft.com/office/drawing/2014/main" id="{46F42E14-38CA-4975-A11C-1EC80F88CC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9695" y="1078098"/>
            <a:ext cx="10852609" cy="5402712"/>
          </a:xfrm>
          <a:prstGeom prst="rect">
            <a:avLst/>
          </a:prstGeom>
        </p:spPr>
      </p:pic>
    </p:spTree>
    <p:extLst>
      <p:ext uri="{BB962C8B-B14F-4D97-AF65-F5344CB8AC3E}">
        <p14:creationId xmlns:p14="http://schemas.microsoft.com/office/powerpoint/2010/main" val="20823072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53340" y="-2659380"/>
            <a:ext cx="3083560" cy="6671310"/>
            <a:chOff x="-84" y="-4188"/>
            <a:chExt cx="4856" cy="10506"/>
          </a:xfrm>
        </p:grpSpPr>
        <p:grpSp>
          <p:nvGrpSpPr>
            <p:cNvPr id="33" name="组合 32"/>
            <p:cNvGrpSpPr/>
            <p:nvPr/>
          </p:nvGrpSpPr>
          <p:grpSpPr>
            <a:xfrm rot="17700000" flipH="1">
              <a:off x="-3129" y="-1143"/>
              <a:ext cx="10506" cy="4416"/>
              <a:chOff x="4235" y="0"/>
              <a:chExt cx="10192" cy="3964"/>
            </a:xfrm>
          </p:grpSpPr>
          <p:grpSp>
            <p:nvGrpSpPr>
              <p:cNvPr id="35" name="组合 34"/>
              <p:cNvGrpSpPr/>
              <p:nvPr/>
            </p:nvGrpSpPr>
            <p:grpSpPr>
              <a:xfrm>
                <a:off x="4235" y="0"/>
                <a:ext cx="9919" cy="3964"/>
                <a:chOff x="4235" y="0"/>
                <a:chExt cx="9919" cy="3964"/>
              </a:xfrm>
            </p:grpSpPr>
            <p:pic>
              <p:nvPicPr>
                <p:cNvPr id="36" name="图片 35" descr="400083054"/>
                <p:cNvPicPr>
                  <a:picLocks noChangeAspect="1"/>
                </p:cNvPicPr>
                <p:nvPr/>
              </p:nvPicPr>
              <p:blipFill>
                <a:blip r:embed="rId2"/>
                <a:srcRect l="20170" r="22753" b="67620"/>
                <a:stretch>
                  <a:fillRect/>
                </a:stretch>
              </p:blipFill>
              <p:spPr>
                <a:xfrm>
                  <a:off x="5114" y="0"/>
                  <a:ext cx="9041" cy="3419"/>
                </a:xfrm>
                <a:prstGeom prst="rect">
                  <a:avLst/>
                </a:prstGeom>
              </p:spPr>
            </p:pic>
            <p:sp>
              <p:nvSpPr>
                <p:cNvPr id="37" name="矩形 36"/>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8" name="矩形 37"/>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9" name="文本框 38"/>
            <p:cNvSpPr txBox="1"/>
            <p:nvPr/>
          </p:nvSpPr>
          <p:spPr>
            <a:xfrm>
              <a:off x="868" y="594"/>
              <a:ext cx="3904" cy="580"/>
            </a:xfrm>
            <a:prstGeom prst="rect">
              <a:avLst/>
            </a:prstGeom>
            <a:solidFill>
              <a:srgbClr val="FFFFFF"/>
            </a:solidFill>
            <a:ln>
              <a:solidFill>
                <a:srgbClr val="7B6F66"/>
              </a:solidFill>
            </a:ln>
          </p:spPr>
          <p:txBody>
            <a:bodyPr wrap="square" rtlCol="0">
              <a:spAutoFit/>
            </a:bodyPr>
            <a:lstStyle/>
            <a:p>
              <a:pPr algn="ctr"/>
              <a:r>
                <a:rPr lang="zh-CN" altLang="en-US" dirty="0">
                  <a:solidFill>
                    <a:schemeClr val="tx1">
                      <a:lumMod val="65000"/>
                      <a:lumOff val="35000"/>
                    </a:schemeClr>
                  </a:solidFill>
                  <a:latin typeface="微软雅黑" panose="020B0503020204020204" charset="-122"/>
                  <a:ea typeface="微软雅黑" panose="020B0503020204020204" charset="-122"/>
                  <a:cs typeface="+mn-ea"/>
                  <a:sym typeface="+mn-lt"/>
                </a:rPr>
                <a:t>优先级打分</a:t>
              </a:r>
            </a:p>
          </p:txBody>
        </p:sp>
      </p:grpSp>
      <p:pic>
        <p:nvPicPr>
          <p:cNvPr id="3" name="图片 2">
            <a:extLst>
              <a:ext uri="{FF2B5EF4-FFF2-40B4-BE49-F238E27FC236}">
                <a16:creationId xmlns:a16="http://schemas.microsoft.com/office/drawing/2014/main" id="{0B40ECB8-D0B8-4E8B-8942-B4DED34CEE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0700" y="1042180"/>
            <a:ext cx="8611165" cy="5438630"/>
          </a:xfrm>
          <a:prstGeom prst="rect">
            <a:avLst/>
          </a:prstGeom>
        </p:spPr>
      </p:pic>
    </p:spTree>
    <p:extLst>
      <p:ext uri="{BB962C8B-B14F-4D97-AF65-F5344CB8AC3E}">
        <p14:creationId xmlns:p14="http://schemas.microsoft.com/office/powerpoint/2010/main" val="34168060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53340" y="-2659380"/>
            <a:ext cx="3083560" cy="6671310"/>
            <a:chOff x="-84" y="-4188"/>
            <a:chExt cx="4856" cy="10506"/>
          </a:xfrm>
        </p:grpSpPr>
        <p:grpSp>
          <p:nvGrpSpPr>
            <p:cNvPr id="33" name="组合 32"/>
            <p:cNvGrpSpPr/>
            <p:nvPr/>
          </p:nvGrpSpPr>
          <p:grpSpPr>
            <a:xfrm rot="17700000" flipH="1">
              <a:off x="-3129" y="-1143"/>
              <a:ext cx="10506" cy="4416"/>
              <a:chOff x="4235" y="0"/>
              <a:chExt cx="10192" cy="3964"/>
            </a:xfrm>
          </p:grpSpPr>
          <p:grpSp>
            <p:nvGrpSpPr>
              <p:cNvPr id="35" name="组合 34"/>
              <p:cNvGrpSpPr/>
              <p:nvPr/>
            </p:nvGrpSpPr>
            <p:grpSpPr>
              <a:xfrm>
                <a:off x="4235" y="0"/>
                <a:ext cx="9919" cy="3964"/>
                <a:chOff x="4235" y="0"/>
                <a:chExt cx="9919" cy="3964"/>
              </a:xfrm>
            </p:grpSpPr>
            <p:pic>
              <p:nvPicPr>
                <p:cNvPr id="36" name="图片 35" descr="400083054"/>
                <p:cNvPicPr>
                  <a:picLocks noChangeAspect="1"/>
                </p:cNvPicPr>
                <p:nvPr/>
              </p:nvPicPr>
              <p:blipFill>
                <a:blip r:embed="rId2"/>
                <a:srcRect l="20170" r="22753" b="67620"/>
                <a:stretch>
                  <a:fillRect/>
                </a:stretch>
              </p:blipFill>
              <p:spPr>
                <a:xfrm>
                  <a:off x="5114" y="0"/>
                  <a:ext cx="9041" cy="3419"/>
                </a:xfrm>
                <a:prstGeom prst="rect">
                  <a:avLst/>
                </a:prstGeom>
              </p:spPr>
            </p:pic>
            <p:sp>
              <p:nvSpPr>
                <p:cNvPr id="37" name="矩形 36"/>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8" name="矩形 37"/>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9" name="文本框 38"/>
            <p:cNvSpPr txBox="1"/>
            <p:nvPr/>
          </p:nvSpPr>
          <p:spPr>
            <a:xfrm>
              <a:off x="868" y="594"/>
              <a:ext cx="3904" cy="580"/>
            </a:xfrm>
            <a:prstGeom prst="rect">
              <a:avLst/>
            </a:prstGeom>
            <a:solidFill>
              <a:srgbClr val="FFFFFF"/>
            </a:solidFill>
            <a:ln>
              <a:solidFill>
                <a:srgbClr val="7B6F66"/>
              </a:solidFill>
            </a:ln>
          </p:spPr>
          <p:txBody>
            <a:bodyPr wrap="square" rtlCol="0">
              <a:spAutoFit/>
            </a:bodyPr>
            <a:lstStyle/>
            <a:p>
              <a:pPr algn="ctr"/>
              <a:r>
                <a:rPr lang="zh-CN" altLang="en-US" dirty="0">
                  <a:solidFill>
                    <a:schemeClr val="tx1">
                      <a:lumMod val="65000"/>
                      <a:lumOff val="35000"/>
                    </a:schemeClr>
                  </a:solidFill>
                  <a:latin typeface="微软雅黑" panose="020B0503020204020204" charset="-122"/>
                  <a:ea typeface="微软雅黑" panose="020B0503020204020204" charset="-122"/>
                  <a:cs typeface="+mn-ea"/>
                  <a:sym typeface="+mn-lt"/>
                </a:rPr>
                <a:t>优先级打分</a:t>
              </a:r>
            </a:p>
          </p:txBody>
        </p:sp>
      </p:grpSp>
      <p:pic>
        <p:nvPicPr>
          <p:cNvPr id="3" name="图片 2">
            <a:extLst>
              <a:ext uri="{FF2B5EF4-FFF2-40B4-BE49-F238E27FC236}">
                <a16:creationId xmlns:a16="http://schemas.microsoft.com/office/drawing/2014/main" id="{A34F2EFD-53DF-4499-85F8-35517F1519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4927" y="844659"/>
            <a:ext cx="8542145" cy="5391934"/>
          </a:xfrm>
          <a:prstGeom prst="rect">
            <a:avLst/>
          </a:prstGeom>
        </p:spPr>
      </p:pic>
      <p:sp>
        <p:nvSpPr>
          <p:cNvPr id="12" name="文本框 11">
            <a:extLst>
              <a:ext uri="{FF2B5EF4-FFF2-40B4-BE49-F238E27FC236}">
                <a16:creationId xmlns:a16="http://schemas.microsoft.com/office/drawing/2014/main" id="{69ADC017-DB46-4647-BE66-8C5D8778FCCA}"/>
              </a:ext>
            </a:extLst>
          </p:cNvPr>
          <p:cNvSpPr txBox="1"/>
          <p:nvPr/>
        </p:nvSpPr>
        <p:spPr>
          <a:xfrm>
            <a:off x="8825345" y="6188527"/>
            <a:ext cx="2159566" cy="369332"/>
          </a:xfrm>
          <a:prstGeom prst="rect">
            <a:avLst/>
          </a:prstGeom>
          <a:noFill/>
        </p:spPr>
        <p:txBody>
          <a:bodyPr wrap="none" rtlCol="0">
            <a:spAutoFit/>
          </a:bodyPr>
          <a:lstStyle/>
          <a:p>
            <a:r>
              <a:rPr lang="en-US" altLang="zh-CN" dirty="0">
                <a:solidFill>
                  <a:schemeClr val="bg2">
                    <a:lumMod val="25000"/>
                  </a:schemeClr>
                </a:solidFill>
              </a:rPr>
              <a:t>——</a:t>
            </a:r>
            <a:r>
              <a:rPr lang="zh-CN" altLang="en-US" dirty="0">
                <a:solidFill>
                  <a:schemeClr val="bg2">
                    <a:lumMod val="25000"/>
                  </a:schemeClr>
                </a:solidFill>
              </a:rPr>
              <a:t>详情见</a:t>
            </a:r>
            <a:r>
              <a:rPr lang="en-US" altLang="zh-CN" dirty="0">
                <a:solidFill>
                  <a:schemeClr val="bg2">
                    <a:lumMod val="25000"/>
                  </a:schemeClr>
                </a:solidFill>
              </a:rPr>
              <a:t>QFD</a:t>
            </a:r>
            <a:r>
              <a:rPr lang="zh-CN" altLang="en-US" dirty="0">
                <a:solidFill>
                  <a:schemeClr val="bg2">
                    <a:lumMod val="25000"/>
                  </a:schemeClr>
                </a:solidFill>
              </a:rPr>
              <a:t>文档</a:t>
            </a:r>
          </a:p>
        </p:txBody>
      </p:sp>
    </p:spTree>
    <p:extLst>
      <p:ext uri="{BB962C8B-B14F-4D97-AF65-F5344CB8AC3E}">
        <p14:creationId xmlns:p14="http://schemas.microsoft.com/office/powerpoint/2010/main" val="28248006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287655" y="264160"/>
            <a:ext cx="11587480" cy="6335395"/>
          </a:xfrm>
          <a:prstGeom prst="rect">
            <a:avLst/>
          </a:prstGeom>
          <a:solidFill>
            <a:schemeClr val="bg1"/>
          </a:solid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grpSp>
        <p:nvGrpSpPr>
          <p:cNvPr id="20" name="组合 19"/>
          <p:cNvGrpSpPr/>
          <p:nvPr/>
        </p:nvGrpSpPr>
        <p:grpSpPr>
          <a:xfrm>
            <a:off x="338188" y="3481070"/>
            <a:ext cx="11536947" cy="3014966"/>
            <a:chOff x="-108" y="5946"/>
            <a:chExt cx="19312" cy="4853"/>
          </a:xfrm>
        </p:grpSpPr>
        <p:pic>
          <p:nvPicPr>
            <p:cNvPr id="21" name="图片 20" descr="400083054"/>
            <p:cNvPicPr>
              <a:picLocks noChangeAspect="1"/>
            </p:cNvPicPr>
            <p:nvPr/>
          </p:nvPicPr>
          <p:blipFill>
            <a:blip r:embed="rId3"/>
            <a:srcRect t="62118"/>
            <a:stretch>
              <a:fillRect/>
            </a:stretch>
          </p:blipFill>
          <p:spPr>
            <a:xfrm>
              <a:off x="-108" y="5946"/>
              <a:ext cx="19312" cy="4853"/>
            </a:xfrm>
            <a:prstGeom prst="rect">
              <a:avLst/>
            </a:prstGeom>
          </p:spPr>
        </p:pic>
        <p:sp>
          <p:nvSpPr>
            <p:cNvPr id="22" name="矩形 21"/>
            <p:cNvSpPr/>
            <p:nvPr/>
          </p:nvSpPr>
          <p:spPr>
            <a:xfrm>
              <a:off x="4038" y="6139"/>
              <a:ext cx="11616"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文本框 2"/>
          <p:cNvSpPr txBox="1"/>
          <p:nvPr/>
        </p:nvSpPr>
        <p:spPr>
          <a:xfrm>
            <a:off x="5189956" y="554176"/>
            <a:ext cx="1812087" cy="523220"/>
          </a:xfrm>
          <a:prstGeom prst="rect">
            <a:avLst/>
          </a:prstGeom>
          <a:noFill/>
        </p:spPr>
        <p:txBody>
          <a:bodyPr wrap="square" rtlCol="0">
            <a:spAutoFit/>
          </a:bodyPr>
          <a:lstStyle/>
          <a:p>
            <a:pPr algn="dist"/>
            <a:r>
              <a:rPr lang="en-US" altLang="zh-CN" sz="2800" b="1" dirty="0">
                <a:solidFill>
                  <a:schemeClr val="bg2">
                    <a:lumMod val="50000"/>
                  </a:schemeClr>
                </a:solidFill>
                <a:latin typeface="方正姚体" panose="02010601030101010101" charset="-122"/>
                <a:ea typeface="方正姚体" panose="02010601030101010101" charset="-122"/>
              </a:rPr>
              <a:t>PART  SIX</a:t>
            </a:r>
          </a:p>
        </p:txBody>
      </p:sp>
      <p:sp>
        <p:nvSpPr>
          <p:cNvPr id="4" name="文本框 3"/>
          <p:cNvSpPr txBox="1"/>
          <p:nvPr/>
        </p:nvSpPr>
        <p:spPr>
          <a:xfrm>
            <a:off x="4504252" y="2619859"/>
            <a:ext cx="3154281" cy="830997"/>
          </a:xfrm>
          <a:prstGeom prst="rect">
            <a:avLst/>
          </a:prstGeom>
          <a:noFill/>
        </p:spPr>
        <p:txBody>
          <a:bodyPr wrap="square" rtlCol="0">
            <a:spAutoFit/>
          </a:bodyPr>
          <a:lstStyle/>
          <a:p>
            <a:pPr algn="dist"/>
            <a:r>
              <a:rPr lang="en-US" altLang="zh-CN" sz="4800" dirty="0">
                <a:solidFill>
                  <a:schemeClr val="bg2">
                    <a:lumMod val="50000"/>
                  </a:schemeClr>
                </a:solidFill>
                <a:latin typeface="方正姚体" panose="02010601030101010101" charset="-122"/>
                <a:ea typeface="方正姚体" panose="02010601030101010101" charset="-122"/>
              </a:rPr>
              <a:t>6.</a:t>
            </a:r>
            <a:r>
              <a:rPr lang="zh-CN" altLang="en-US" sz="4800" dirty="0">
                <a:solidFill>
                  <a:schemeClr val="bg2">
                    <a:lumMod val="50000"/>
                  </a:schemeClr>
                </a:solidFill>
                <a:latin typeface="方正姚体" panose="02010601030101010101" charset="-122"/>
                <a:ea typeface="方正姚体" panose="02010601030101010101" charset="-122"/>
              </a:rPr>
              <a:t>数据字典</a:t>
            </a:r>
            <a:endParaRPr lang="zh-CN" altLang="zh-CN" sz="4800" dirty="0">
              <a:solidFill>
                <a:schemeClr val="bg2">
                  <a:lumMod val="50000"/>
                </a:schemeClr>
              </a:solidFill>
              <a:latin typeface="方正姚体" panose="02010601030101010101" charset="-122"/>
              <a:ea typeface="方正姚体" panose="02010601030101010101" charset="-122"/>
            </a:endParaRPr>
          </a:p>
        </p:txBody>
      </p:sp>
    </p:spTree>
    <p:extLst>
      <p:ext uri="{BB962C8B-B14F-4D97-AF65-F5344CB8AC3E}">
        <p14:creationId xmlns:p14="http://schemas.microsoft.com/office/powerpoint/2010/main" val="38848167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4" name="组合 33"/>
          <p:cNvGrpSpPr/>
          <p:nvPr/>
        </p:nvGrpSpPr>
        <p:grpSpPr>
          <a:xfrm>
            <a:off x="-53340" y="-2659380"/>
            <a:ext cx="3083560" cy="6671310"/>
            <a:chOff x="-84" y="-4188"/>
            <a:chExt cx="4856" cy="10506"/>
          </a:xfrm>
        </p:grpSpPr>
        <p:grpSp>
          <p:nvGrpSpPr>
            <p:cNvPr id="33" name="组合 32"/>
            <p:cNvGrpSpPr/>
            <p:nvPr/>
          </p:nvGrpSpPr>
          <p:grpSpPr>
            <a:xfrm rot="17700000" flipH="1">
              <a:off x="-3129" y="-1143"/>
              <a:ext cx="10506" cy="4416"/>
              <a:chOff x="4235" y="0"/>
              <a:chExt cx="10192" cy="3964"/>
            </a:xfrm>
          </p:grpSpPr>
          <p:grpSp>
            <p:nvGrpSpPr>
              <p:cNvPr id="35" name="组合 34"/>
              <p:cNvGrpSpPr/>
              <p:nvPr/>
            </p:nvGrpSpPr>
            <p:grpSpPr>
              <a:xfrm>
                <a:off x="4235" y="0"/>
                <a:ext cx="9919" cy="3964"/>
                <a:chOff x="4235" y="0"/>
                <a:chExt cx="9919" cy="3964"/>
              </a:xfrm>
            </p:grpSpPr>
            <p:pic>
              <p:nvPicPr>
                <p:cNvPr id="36" name="图片 35" descr="400083054"/>
                <p:cNvPicPr>
                  <a:picLocks noChangeAspect="1"/>
                </p:cNvPicPr>
                <p:nvPr/>
              </p:nvPicPr>
              <p:blipFill>
                <a:blip r:embed="rId2"/>
                <a:srcRect l="20170" r="22753" b="67620"/>
                <a:stretch>
                  <a:fillRect/>
                </a:stretch>
              </p:blipFill>
              <p:spPr>
                <a:xfrm>
                  <a:off x="5114" y="0"/>
                  <a:ext cx="9041" cy="3419"/>
                </a:xfrm>
                <a:prstGeom prst="rect">
                  <a:avLst/>
                </a:prstGeom>
              </p:spPr>
            </p:pic>
            <p:sp>
              <p:nvSpPr>
                <p:cNvPr id="37" name="矩形 36"/>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8" name="矩形 37"/>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9" name="文本框 38"/>
            <p:cNvSpPr txBox="1"/>
            <p:nvPr/>
          </p:nvSpPr>
          <p:spPr>
            <a:xfrm>
              <a:off x="868" y="594"/>
              <a:ext cx="3904" cy="582"/>
            </a:xfrm>
            <a:prstGeom prst="rect">
              <a:avLst/>
            </a:prstGeom>
            <a:solidFill>
              <a:srgbClr val="FFFFFF"/>
            </a:solidFill>
            <a:ln>
              <a:solidFill>
                <a:srgbClr val="7B6F66"/>
              </a:solidFill>
            </a:ln>
          </p:spPr>
          <p:txBody>
            <a:bodyPr wrap="square" rtlCol="0">
              <a:spAutoFit/>
            </a:bodyPr>
            <a:lstStyle/>
            <a:p>
              <a:pPr algn="ctr"/>
              <a:r>
                <a:rPr lang="zh-CN" altLang="en-US" dirty="0">
                  <a:solidFill>
                    <a:schemeClr val="tx1">
                      <a:lumMod val="65000"/>
                      <a:lumOff val="35000"/>
                    </a:schemeClr>
                  </a:solidFill>
                  <a:latin typeface="微软雅黑" panose="020B0503020204020204" charset="-122"/>
                  <a:ea typeface="微软雅黑" panose="020B0503020204020204" charset="-122"/>
                  <a:cs typeface="+mn-ea"/>
                  <a:sym typeface="+mn-lt"/>
                </a:rPr>
                <a:t>数据字典</a:t>
              </a:r>
              <a:r>
                <a:rPr lang="en-US" altLang="zh-CN" dirty="0">
                  <a:solidFill>
                    <a:schemeClr val="tx1">
                      <a:lumMod val="65000"/>
                      <a:lumOff val="35000"/>
                    </a:schemeClr>
                  </a:solidFill>
                  <a:latin typeface="微软雅黑" panose="020B0503020204020204" charset="-122"/>
                  <a:ea typeface="微软雅黑" panose="020B0503020204020204" charset="-122"/>
                  <a:cs typeface="+mn-ea"/>
                  <a:sym typeface="+mn-lt"/>
                </a:rPr>
                <a:t>&amp;</a:t>
              </a:r>
              <a:r>
                <a:rPr lang="zh-CN" altLang="en-US" dirty="0">
                  <a:solidFill>
                    <a:schemeClr val="tx1">
                      <a:lumMod val="65000"/>
                      <a:lumOff val="35000"/>
                    </a:schemeClr>
                  </a:solidFill>
                  <a:latin typeface="微软雅黑" panose="020B0503020204020204" charset="-122"/>
                  <a:ea typeface="微软雅黑" panose="020B0503020204020204" charset="-122"/>
                  <a:cs typeface="+mn-ea"/>
                  <a:sym typeface="+mn-lt"/>
                </a:rPr>
                <a:t>数据库表</a:t>
              </a:r>
            </a:p>
          </p:txBody>
        </p:sp>
      </p:grpSp>
      <p:pic>
        <p:nvPicPr>
          <p:cNvPr id="3" name="图片 2">
            <a:extLst>
              <a:ext uri="{FF2B5EF4-FFF2-40B4-BE49-F238E27FC236}">
                <a16:creationId xmlns:a16="http://schemas.microsoft.com/office/drawing/2014/main" id="{3C44E143-A2E4-4BAD-B271-C70E282DBA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06781" y="828340"/>
            <a:ext cx="7578437" cy="5427112"/>
          </a:xfrm>
          <a:prstGeom prst="rect">
            <a:avLst/>
          </a:prstGeom>
        </p:spPr>
      </p:pic>
      <p:sp>
        <p:nvSpPr>
          <p:cNvPr id="11" name="文本框 10">
            <a:extLst>
              <a:ext uri="{FF2B5EF4-FFF2-40B4-BE49-F238E27FC236}">
                <a16:creationId xmlns:a16="http://schemas.microsoft.com/office/drawing/2014/main" id="{A7B2F586-5EE5-4355-868B-F9386916F36C}"/>
              </a:ext>
            </a:extLst>
          </p:cNvPr>
          <p:cNvSpPr txBox="1"/>
          <p:nvPr/>
        </p:nvSpPr>
        <p:spPr>
          <a:xfrm>
            <a:off x="9185563" y="6255452"/>
            <a:ext cx="2223686" cy="369332"/>
          </a:xfrm>
          <a:prstGeom prst="rect">
            <a:avLst/>
          </a:prstGeom>
          <a:noFill/>
        </p:spPr>
        <p:txBody>
          <a:bodyPr wrap="none" rtlCol="0">
            <a:spAutoFit/>
          </a:bodyPr>
          <a:lstStyle/>
          <a:p>
            <a:r>
              <a:rPr lang="en-US" altLang="zh-CN" dirty="0">
                <a:solidFill>
                  <a:schemeClr val="bg2">
                    <a:lumMod val="25000"/>
                  </a:schemeClr>
                </a:solidFill>
              </a:rPr>
              <a:t>——</a:t>
            </a:r>
            <a:r>
              <a:rPr lang="zh-CN" altLang="en-US" dirty="0">
                <a:solidFill>
                  <a:schemeClr val="bg2">
                    <a:lumMod val="25000"/>
                  </a:schemeClr>
                </a:solidFill>
              </a:rPr>
              <a:t>详情见数据字典</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矩形 18"/>
          <p:cNvSpPr/>
          <p:nvPr/>
        </p:nvSpPr>
        <p:spPr>
          <a:xfrm>
            <a:off x="287655" y="264160"/>
            <a:ext cx="11587480" cy="6335395"/>
          </a:xfrm>
          <a:prstGeom prst="rect">
            <a:avLst/>
          </a:prstGeom>
          <a:solidFill>
            <a:schemeClr val="bg1"/>
          </a:solid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3" name="文本框 2"/>
          <p:cNvSpPr txBox="1"/>
          <p:nvPr/>
        </p:nvSpPr>
        <p:spPr>
          <a:xfrm>
            <a:off x="5312788" y="854001"/>
            <a:ext cx="1943793" cy="523220"/>
          </a:xfrm>
          <a:prstGeom prst="rect">
            <a:avLst/>
          </a:prstGeom>
          <a:noFill/>
        </p:spPr>
        <p:txBody>
          <a:bodyPr wrap="square" rtlCol="0">
            <a:spAutoFit/>
          </a:bodyPr>
          <a:lstStyle/>
          <a:p>
            <a:pPr algn="l"/>
            <a:r>
              <a:rPr lang="en-US" altLang="zh-CN" sz="2800" b="1" dirty="0">
                <a:solidFill>
                  <a:schemeClr val="bg2">
                    <a:lumMod val="50000"/>
                  </a:schemeClr>
                </a:solidFill>
                <a:latin typeface="方正姚体" panose="02010601030101010101" charset="-122"/>
                <a:ea typeface="方正姚体" panose="02010601030101010101" charset="-122"/>
              </a:rPr>
              <a:t>PART  ONE</a:t>
            </a:r>
          </a:p>
        </p:txBody>
      </p:sp>
      <p:grpSp>
        <p:nvGrpSpPr>
          <p:cNvPr id="20" name="组合 19"/>
          <p:cNvGrpSpPr/>
          <p:nvPr/>
        </p:nvGrpSpPr>
        <p:grpSpPr>
          <a:xfrm>
            <a:off x="338188" y="3583940"/>
            <a:ext cx="11536947" cy="3014966"/>
            <a:chOff x="-108" y="5946"/>
            <a:chExt cx="19312" cy="4853"/>
          </a:xfrm>
        </p:grpSpPr>
        <p:pic>
          <p:nvPicPr>
            <p:cNvPr id="21" name="图片 20" descr="400083054"/>
            <p:cNvPicPr>
              <a:picLocks noChangeAspect="1"/>
            </p:cNvPicPr>
            <p:nvPr/>
          </p:nvPicPr>
          <p:blipFill>
            <a:blip r:embed="rId3"/>
            <a:srcRect t="62118"/>
            <a:stretch>
              <a:fillRect/>
            </a:stretch>
          </p:blipFill>
          <p:spPr>
            <a:xfrm>
              <a:off x="-108" y="5946"/>
              <a:ext cx="19312" cy="4853"/>
            </a:xfrm>
            <a:prstGeom prst="rect">
              <a:avLst/>
            </a:prstGeom>
          </p:spPr>
        </p:pic>
        <p:sp>
          <p:nvSpPr>
            <p:cNvPr id="22" name="矩形 21"/>
            <p:cNvSpPr/>
            <p:nvPr/>
          </p:nvSpPr>
          <p:spPr>
            <a:xfrm>
              <a:off x="4038" y="6139"/>
              <a:ext cx="11616"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文本框 3"/>
          <p:cNvSpPr txBox="1"/>
          <p:nvPr/>
        </p:nvSpPr>
        <p:spPr>
          <a:xfrm>
            <a:off x="3553899" y="3013501"/>
            <a:ext cx="5461569" cy="830997"/>
          </a:xfrm>
          <a:prstGeom prst="rect">
            <a:avLst/>
          </a:prstGeom>
          <a:noFill/>
        </p:spPr>
        <p:txBody>
          <a:bodyPr wrap="square" rtlCol="0">
            <a:spAutoFit/>
          </a:bodyPr>
          <a:lstStyle/>
          <a:p>
            <a:pPr algn="dist"/>
            <a:r>
              <a:rPr lang="en-US" altLang="zh-CN" sz="4800" b="1" dirty="0">
                <a:solidFill>
                  <a:srgbClr val="767171"/>
                </a:solidFill>
                <a:latin typeface="Microsoft JhengHei" panose="020B0604030504040204" charset="-120"/>
                <a:ea typeface="Microsoft JhengHei" panose="020B0604030504040204" charset="-120"/>
              </a:rPr>
              <a:t>1.Vision&amp;Scope</a:t>
            </a:r>
            <a:endParaRPr lang="zh-CN" altLang="zh-CN" sz="4800" b="1" dirty="0">
              <a:solidFill>
                <a:schemeClr val="bg2">
                  <a:lumMod val="50000"/>
                </a:schemeClr>
              </a:solidFill>
              <a:latin typeface="方正姚体" panose="02010601030101010101" charset="-122"/>
              <a:ea typeface="方正姚体" panose="02010601030101010101" charset="-122"/>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53340" y="-2659380"/>
            <a:ext cx="3083560" cy="6671310"/>
            <a:chOff x="-84" y="-4188"/>
            <a:chExt cx="4856" cy="10506"/>
          </a:xfrm>
        </p:grpSpPr>
        <p:grpSp>
          <p:nvGrpSpPr>
            <p:cNvPr id="33" name="组合 32"/>
            <p:cNvGrpSpPr/>
            <p:nvPr/>
          </p:nvGrpSpPr>
          <p:grpSpPr>
            <a:xfrm rot="17700000" flipH="1">
              <a:off x="-3129" y="-1143"/>
              <a:ext cx="10506" cy="4416"/>
              <a:chOff x="4235" y="0"/>
              <a:chExt cx="10192" cy="3964"/>
            </a:xfrm>
          </p:grpSpPr>
          <p:grpSp>
            <p:nvGrpSpPr>
              <p:cNvPr id="35" name="组合 34"/>
              <p:cNvGrpSpPr/>
              <p:nvPr/>
            </p:nvGrpSpPr>
            <p:grpSpPr>
              <a:xfrm>
                <a:off x="4235" y="0"/>
                <a:ext cx="9919" cy="3964"/>
                <a:chOff x="4235" y="0"/>
                <a:chExt cx="9919" cy="3964"/>
              </a:xfrm>
            </p:grpSpPr>
            <p:pic>
              <p:nvPicPr>
                <p:cNvPr id="36" name="图片 35" descr="400083054"/>
                <p:cNvPicPr>
                  <a:picLocks noChangeAspect="1"/>
                </p:cNvPicPr>
                <p:nvPr/>
              </p:nvPicPr>
              <p:blipFill>
                <a:blip r:embed="rId2"/>
                <a:srcRect l="20170" r="22753" b="67620"/>
                <a:stretch>
                  <a:fillRect/>
                </a:stretch>
              </p:blipFill>
              <p:spPr>
                <a:xfrm>
                  <a:off x="5114" y="0"/>
                  <a:ext cx="9041" cy="3419"/>
                </a:xfrm>
                <a:prstGeom prst="rect">
                  <a:avLst/>
                </a:prstGeom>
              </p:spPr>
            </p:pic>
            <p:sp>
              <p:nvSpPr>
                <p:cNvPr id="37" name="矩形 36"/>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8" name="矩形 37"/>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9" name="文本框 38"/>
            <p:cNvSpPr txBox="1"/>
            <p:nvPr/>
          </p:nvSpPr>
          <p:spPr>
            <a:xfrm>
              <a:off x="868" y="594"/>
              <a:ext cx="3904" cy="580"/>
            </a:xfrm>
            <a:prstGeom prst="rect">
              <a:avLst/>
            </a:prstGeom>
            <a:solidFill>
              <a:srgbClr val="FFFFFF"/>
            </a:solidFill>
            <a:ln>
              <a:solidFill>
                <a:srgbClr val="7B6F66"/>
              </a:solidFill>
            </a:ln>
          </p:spPr>
          <p:txBody>
            <a:bodyPr wrap="square" rtlCol="0">
              <a:spAutoFit/>
            </a:bodyPr>
            <a:lstStyle/>
            <a:p>
              <a:pPr algn="ctr"/>
              <a:r>
                <a:rPr lang="en-US" altLang="zh-CN" dirty="0">
                  <a:solidFill>
                    <a:schemeClr val="tx1">
                      <a:lumMod val="65000"/>
                      <a:lumOff val="35000"/>
                    </a:schemeClr>
                  </a:solidFill>
                  <a:latin typeface="微软雅黑" panose="020B0503020204020204" charset="-122"/>
                  <a:ea typeface="微软雅黑" panose="020B0503020204020204" charset="-122"/>
                  <a:cs typeface="+mn-ea"/>
                  <a:sym typeface="+mn-lt"/>
                </a:rPr>
                <a:t>ER</a:t>
              </a:r>
              <a:r>
                <a:rPr lang="zh-CN" altLang="en-US" dirty="0">
                  <a:solidFill>
                    <a:schemeClr val="tx1">
                      <a:lumMod val="65000"/>
                      <a:lumOff val="35000"/>
                    </a:schemeClr>
                  </a:solidFill>
                  <a:latin typeface="微软雅黑" panose="020B0503020204020204" charset="-122"/>
                  <a:ea typeface="微软雅黑" panose="020B0503020204020204" charset="-122"/>
                  <a:cs typeface="+mn-ea"/>
                  <a:sym typeface="+mn-lt"/>
                </a:rPr>
                <a:t>图</a:t>
              </a:r>
            </a:p>
          </p:txBody>
        </p:sp>
      </p:grpSp>
      <p:pic>
        <p:nvPicPr>
          <p:cNvPr id="9" name="图片 8">
            <a:extLst>
              <a:ext uri="{FF2B5EF4-FFF2-40B4-BE49-F238E27FC236}">
                <a16:creationId xmlns:a16="http://schemas.microsoft.com/office/drawing/2014/main" id="{3CBF4550-8F41-4826-8D85-69410B043332}"/>
              </a:ext>
            </a:extLst>
          </p:cNvPr>
          <p:cNvPicPr/>
          <p:nvPr/>
        </p:nvPicPr>
        <p:blipFill>
          <a:blip r:embed="rId3"/>
          <a:stretch>
            <a:fillRect/>
          </a:stretch>
        </p:blipFill>
        <p:spPr>
          <a:xfrm>
            <a:off x="1309254" y="1360554"/>
            <a:ext cx="9573491" cy="4890655"/>
          </a:xfrm>
          <a:prstGeom prst="rect">
            <a:avLst/>
          </a:prstGeom>
        </p:spPr>
      </p:pic>
      <p:sp>
        <p:nvSpPr>
          <p:cNvPr id="10" name="文本框 9">
            <a:extLst>
              <a:ext uri="{FF2B5EF4-FFF2-40B4-BE49-F238E27FC236}">
                <a16:creationId xmlns:a16="http://schemas.microsoft.com/office/drawing/2014/main" id="{304D5623-B140-4269-B487-46918370266F}"/>
              </a:ext>
            </a:extLst>
          </p:cNvPr>
          <p:cNvSpPr txBox="1"/>
          <p:nvPr/>
        </p:nvSpPr>
        <p:spPr>
          <a:xfrm>
            <a:off x="9185563" y="6255452"/>
            <a:ext cx="1762021" cy="369332"/>
          </a:xfrm>
          <a:prstGeom prst="rect">
            <a:avLst/>
          </a:prstGeom>
          <a:noFill/>
        </p:spPr>
        <p:txBody>
          <a:bodyPr wrap="none" rtlCol="0">
            <a:spAutoFit/>
          </a:bodyPr>
          <a:lstStyle/>
          <a:p>
            <a:r>
              <a:rPr lang="en-US" altLang="zh-CN" dirty="0">
                <a:solidFill>
                  <a:schemeClr val="bg2">
                    <a:lumMod val="25000"/>
                  </a:schemeClr>
                </a:solidFill>
              </a:rPr>
              <a:t>——</a:t>
            </a:r>
            <a:r>
              <a:rPr lang="zh-CN" altLang="en-US" dirty="0">
                <a:solidFill>
                  <a:schemeClr val="bg2">
                    <a:lumMod val="25000"/>
                  </a:schemeClr>
                </a:solidFill>
              </a:rPr>
              <a:t>详情见</a:t>
            </a:r>
            <a:r>
              <a:rPr lang="en-US" altLang="zh-CN" dirty="0">
                <a:solidFill>
                  <a:schemeClr val="bg2">
                    <a:lumMod val="25000"/>
                  </a:schemeClr>
                </a:solidFill>
              </a:rPr>
              <a:t>ER</a:t>
            </a:r>
            <a:r>
              <a:rPr lang="zh-CN" altLang="en-US" dirty="0">
                <a:solidFill>
                  <a:schemeClr val="bg2">
                    <a:lumMod val="25000"/>
                  </a:schemeClr>
                </a:solidFill>
              </a:rPr>
              <a:t>图</a:t>
            </a:r>
          </a:p>
        </p:txBody>
      </p:sp>
    </p:spTree>
    <p:extLst>
      <p:ext uri="{BB962C8B-B14F-4D97-AF65-F5344CB8AC3E}">
        <p14:creationId xmlns:p14="http://schemas.microsoft.com/office/powerpoint/2010/main" val="20746114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287655" y="264160"/>
            <a:ext cx="11587480" cy="6335395"/>
          </a:xfrm>
          <a:prstGeom prst="rect">
            <a:avLst/>
          </a:prstGeom>
          <a:solidFill>
            <a:schemeClr val="bg1"/>
          </a:solid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nvGrpSpPr>
          <p:cNvPr id="20" name="组合 19"/>
          <p:cNvGrpSpPr/>
          <p:nvPr/>
        </p:nvGrpSpPr>
        <p:grpSpPr>
          <a:xfrm>
            <a:off x="338188" y="3481070"/>
            <a:ext cx="11536947" cy="3014966"/>
            <a:chOff x="-108" y="5946"/>
            <a:chExt cx="19312" cy="4853"/>
          </a:xfrm>
        </p:grpSpPr>
        <p:pic>
          <p:nvPicPr>
            <p:cNvPr id="21" name="图片 20" descr="400083054"/>
            <p:cNvPicPr>
              <a:picLocks noChangeAspect="1"/>
            </p:cNvPicPr>
            <p:nvPr/>
          </p:nvPicPr>
          <p:blipFill>
            <a:blip r:embed="rId3"/>
            <a:srcRect t="62118"/>
            <a:stretch>
              <a:fillRect/>
            </a:stretch>
          </p:blipFill>
          <p:spPr>
            <a:xfrm>
              <a:off x="-108" y="5946"/>
              <a:ext cx="19312" cy="4853"/>
            </a:xfrm>
            <a:prstGeom prst="rect">
              <a:avLst/>
            </a:prstGeom>
          </p:spPr>
        </p:pic>
        <p:sp>
          <p:nvSpPr>
            <p:cNvPr id="22" name="矩形 21"/>
            <p:cNvSpPr/>
            <p:nvPr/>
          </p:nvSpPr>
          <p:spPr>
            <a:xfrm>
              <a:off x="4038" y="6139"/>
              <a:ext cx="11616"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文本框 2"/>
          <p:cNvSpPr txBox="1"/>
          <p:nvPr/>
        </p:nvSpPr>
        <p:spPr>
          <a:xfrm>
            <a:off x="4975211" y="532320"/>
            <a:ext cx="2241578" cy="523220"/>
          </a:xfrm>
          <a:prstGeom prst="rect">
            <a:avLst/>
          </a:prstGeom>
          <a:noFill/>
        </p:spPr>
        <p:txBody>
          <a:bodyPr wrap="square" rtlCol="0">
            <a:spAutoFit/>
          </a:bodyPr>
          <a:lstStyle/>
          <a:p>
            <a:pPr algn="dist"/>
            <a:r>
              <a:rPr lang="en-US" altLang="zh-CN" sz="2800" b="1" dirty="0">
                <a:solidFill>
                  <a:schemeClr val="bg2">
                    <a:lumMod val="50000"/>
                  </a:schemeClr>
                </a:solidFill>
                <a:latin typeface="方正姚体" panose="02010601030101010101" charset="-122"/>
                <a:ea typeface="方正姚体" panose="02010601030101010101" charset="-122"/>
              </a:rPr>
              <a:t>PART  SEVEN</a:t>
            </a:r>
          </a:p>
        </p:txBody>
      </p:sp>
      <p:sp>
        <p:nvSpPr>
          <p:cNvPr id="4" name="文本框 3"/>
          <p:cNvSpPr txBox="1"/>
          <p:nvPr/>
        </p:nvSpPr>
        <p:spPr>
          <a:xfrm>
            <a:off x="3935453" y="2598003"/>
            <a:ext cx="4321093" cy="830997"/>
          </a:xfrm>
          <a:prstGeom prst="rect">
            <a:avLst/>
          </a:prstGeom>
          <a:noFill/>
        </p:spPr>
        <p:txBody>
          <a:bodyPr wrap="square" rtlCol="0">
            <a:spAutoFit/>
          </a:bodyPr>
          <a:lstStyle/>
          <a:p>
            <a:pPr algn="dist"/>
            <a:r>
              <a:rPr lang="en-US" altLang="zh-CN" sz="4800" dirty="0">
                <a:solidFill>
                  <a:schemeClr val="bg2">
                    <a:lumMod val="50000"/>
                  </a:schemeClr>
                </a:solidFill>
                <a:latin typeface="方正姚体" panose="02010601030101010101" charset="-122"/>
                <a:ea typeface="方正姚体" panose="02010601030101010101" charset="-122"/>
              </a:rPr>
              <a:t>7.</a:t>
            </a:r>
            <a:r>
              <a:rPr lang="zh-CN" altLang="en-US" sz="4800" dirty="0">
                <a:solidFill>
                  <a:schemeClr val="bg2">
                    <a:lumMod val="50000"/>
                  </a:schemeClr>
                </a:solidFill>
                <a:latin typeface="方正姚体" panose="02010601030101010101" charset="-122"/>
                <a:ea typeface="方正姚体" panose="02010601030101010101" charset="-122"/>
              </a:rPr>
              <a:t>需求冲突处理</a:t>
            </a:r>
            <a:endParaRPr lang="zh-CN" altLang="zh-CN" sz="4800" dirty="0">
              <a:solidFill>
                <a:schemeClr val="bg2">
                  <a:lumMod val="50000"/>
                </a:schemeClr>
              </a:solidFill>
              <a:latin typeface="方正姚体" panose="02010601030101010101" charset="-122"/>
              <a:ea typeface="方正姚体" panose="02010601030101010101" charset="-122"/>
            </a:endParaRPr>
          </a:p>
        </p:txBody>
      </p:sp>
    </p:spTree>
    <p:extLst>
      <p:ext uri="{BB962C8B-B14F-4D97-AF65-F5344CB8AC3E}">
        <p14:creationId xmlns:p14="http://schemas.microsoft.com/office/powerpoint/2010/main" val="6795831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53340" y="-2659380"/>
            <a:ext cx="3083560" cy="6671310"/>
            <a:chOff x="-84" y="-4188"/>
            <a:chExt cx="4856" cy="10506"/>
          </a:xfrm>
        </p:grpSpPr>
        <p:grpSp>
          <p:nvGrpSpPr>
            <p:cNvPr id="33" name="组合 32"/>
            <p:cNvGrpSpPr/>
            <p:nvPr/>
          </p:nvGrpSpPr>
          <p:grpSpPr>
            <a:xfrm rot="17700000" flipH="1">
              <a:off x="-3129" y="-1143"/>
              <a:ext cx="10506" cy="4416"/>
              <a:chOff x="4235" y="0"/>
              <a:chExt cx="10192" cy="3964"/>
            </a:xfrm>
          </p:grpSpPr>
          <p:grpSp>
            <p:nvGrpSpPr>
              <p:cNvPr id="35" name="组合 34"/>
              <p:cNvGrpSpPr/>
              <p:nvPr/>
            </p:nvGrpSpPr>
            <p:grpSpPr>
              <a:xfrm>
                <a:off x="4235" y="0"/>
                <a:ext cx="9919" cy="3964"/>
                <a:chOff x="4235" y="0"/>
                <a:chExt cx="9919" cy="3964"/>
              </a:xfrm>
            </p:grpSpPr>
            <p:pic>
              <p:nvPicPr>
                <p:cNvPr id="36" name="图片 35" descr="400083054"/>
                <p:cNvPicPr>
                  <a:picLocks noChangeAspect="1"/>
                </p:cNvPicPr>
                <p:nvPr/>
              </p:nvPicPr>
              <p:blipFill>
                <a:blip r:embed="rId2"/>
                <a:srcRect l="20170" r="22753" b="67620"/>
                <a:stretch>
                  <a:fillRect/>
                </a:stretch>
              </p:blipFill>
              <p:spPr>
                <a:xfrm>
                  <a:off x="5114" y="0"/>
                  <a:ext cx="9041" cy="3419"/>
                </a:xfrm>
                <a:prstGeom prst="rect">
                  <a:avLst/>
                </a:prstGeom>
              </p:spPr>
            </p:pic>
            <p:sp>
              <p:nvSpPr>
                <p:cNvPr id="37" name="矩形 36"/>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8" name="矩形 37"/>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9" name="文本框 38"/>
            <p:cNvSpPr txBox="1"/>
            <p:nvPr/>
          </p:nvSpPr>
          <p:spPr>
            <a:xfrm>
              <a:off x="868" y="594"/>
              <a:ext cx="3904" cy="580"/>
            </a:xfrm>
            <a:prstGeom prst="rect">
              <a:avLst/>
            </a:prstGeom>
            <a:solidFill>
              <a:srgbClr val="FFFFFF"/>
            </a:solidFill>
            <a:ln>
              <a:solidFill>
                <a:srgbClr val="7B6F66"/>
              </a:solidFill>
            </a:ln>
          </p:spPr>
          <p:txBody>
            <a:bodyPr wrap="square" rtlCol="0">
              <a:spAutoFit/>
            </a:bodyPr>
            <a:lstStyle/>
            <a:p>
              <a:pPr algn="ctr"/>
              <a:r>
                <a:rPr lang="zh-CN" altLang="en-US" dirty="0">
                  <a:solidFill>
                    <a:schemeClr val="tx1">
                      <a:lumMod val="65000"/>
                      <a:lumOff val="35000"/>
                    </a:schemeClr>
                  </a:solidFill>
                  <a:latin typeface="微软雅黑" panose="020B0503020204020204" charset="-122"/>
                  <a:ea typeface="微软雅黑" panose="020B0503020204020204" charset="-122"/>
                  <a:cs typeface="+mn-ea"/>
                  <a:sym typeface="+mn-lt"/>
                </a:rPr>
                <a:t>需求冲突处理</a:t>
              </a:r>
            </a:p>
          </p:txBody>
        </p:sp>
      </p:grpSp>
      <p:pic>
        <p:nvPicPr>
          <p:cNvPr id="3" name="图片 2">
            <a:extLst>
              <a:ext uri="{FF2B5EF4-FFF2-40B4-BE49-F238E27FC236}">
                <a16:creationId xmlns:a16="http://schemas.microsoft.com/office/drawing/2014/main" id="{F95934C7-D9A3-4D57-842F-939B810EE3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7994" y="904458"/>
            <a:ext cx="9056012" cy="5272336"/>
          </a:xfrm>
          <a:prstGeom prst="rect">
            <a:avLst/>
          </a:prstGeom>
        </p:spPr>
      </p:pic>
    </p:spTree>
    <p:extLst>
      <p:ext uri="{BB962C8B-B14F-4D97-AF65-F5344CB8AC3E}">
        <p14:creationId xmlns:p14="http://schemas.microsoft.com/office/powerpoint/2010/main" val="183647596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287655" y="264160"/>
            <a:ext cx="11587480" cy="6335395"/>
          </a:xfrm>
          <a:prstGeom prst="rect">
            <a:avLst/>
          </a:prstGeom>
          <a:solidFill>
            <a:schemeClr val="bg1"/>
          </a:solid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nvGrpSpPr>
          <p:cNvPr id="20" name="组合 19"/>
          <p:cNvGrpSpPr/>
          <p:nvPr/>
        </p:nvGrpSpPr>
        <p:grpSpPr>
          <a:xfrm>
            <a:off x="338188" y="3481070"/>
            <a:ext cx="11536947" cy="3014966"/>
            <a:chOff x="-108" y="5946"/>
            <a:chExt cx="19312" cy="4853"/>
          </a:xfrm>
        </p:grpSpPr>
        <p:pic>
          <p:nvPicPr>
            <p:cNvPr id="21" name="图片 20" descr="400083054"/>
            <p:cNvPicPr>
              <a:picLocks noChangeAspect="1"/>
            </p:cNvPicPr>
            <p:nvPr/>
          </p:nvPicPr>
          <p:blipFill>
            <a:blip r:embed="rId3"/>
            <a:srcRect t="62118"/>
            <a:stretch>
              <a:fillRect/>
            </a:stretch>
          </p:blipFill>
          <p:spPr>
            <a:xfrm>
              <a:off x="-108" y="5946"/>
              <a:ext cx="19312" cy="4853"/>
            </a:xfrm>
            <a:prstGeom prst="rect">
              <a:avLst/>
            </a:prstGeom>
          </p:spPr>
        </p:pic>
        <p:sp>
          <p:nvSpPr>
            <p:cNvPr id="22" name="矩形 21"/>
            <p:cNvSpPr/>
            <p:nvPr/>
          </p:nvSpPr>
          <p:spPr>
            <a:xfrm>
              <a:off x="4038" y="6139"/>
              <a:ext cx="11616"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文本框 2"/>
          <p:cNvSpPr txBox="1"/>
          <p:nvPr/>
        </p:nvSpPr>
        <p:spPr>
          <a:xfrm>
            <a:off x="4975211" y="646252"/>
            <a:ext cx="2241578" cy="523220"/>
          </a:xfrm>
          <a:prstGeom prst="rect">
            <a:avLst/>
          </a:prstGeom>
          <a:noFill/>
        </p:spPr>
        <p:txBody>
          <a:bodyPr wrap="square" rtlCol="0">
            <a:spAutoFit/>
          </a:bodyPr>
          <a:lstStyle/>
          <a:p>
            <a:pPr algn="dist"/>
            <a:r>
              <a:rPr lang="en-US" altLang="zh-CN" sz="2800" b="1" dirty="0">
                <a:solidFill>
                  <a:schemeClr val="bg2">
                    <a:lumMod val="50000"/>
                  </a:schemeClr>
                </a:solidFill>
                <a:latin typeface="方正姚体" panose="02010601030101010101" charset="-122"/>
                <a:ea typeface="方正姚体" panose="02010601030101010101" charset="-122"/>
              </a:rPr>
              <a:t>PART  EIGHT</a:t>
            </a:r>
          </a:p>
        </p:txBody>
      </p:sp>
      <p:sp>
        <p:nvSpPr>
          <p:cNvPr id="4" name="文本框 3"/>
          <p:cNvSpPr txBox="1"/>
          <p:nvPr/>
        </p:nvSpPr>
        <p:spPr>
          <a:xfrm>
            <a:off x="3935453" y="2598003"/>
            <a:ext cx="4321093" cy="830997"/>
          </a:xfrm>
          <a:prstGeom prst="rect">
            <a:avLst/>
          </a:prstGeom>
          <a:noFill/>
        </p:spPr>
        <p:txBody>
          <a:bodyPr wrap="square" rtlCol="0">
            <a:spAutoFit/>
          </a:bodyPr>
          <a:lstStyle/>
          <a:p>
            <a:pPr algn="dist"/>
            <a:r>
              <a:rPr lang="en-US" altLang="zh-CN" sz="4800" dirty="0">
                <a:solidFill>
                  <a:schemeClr val="bg2">
                    <a:lumMod val="50000"/>
                  </a:schemeClr>
                </a:solidFill>
                <a:latin typeface="方正姚体" panose="02010601030101010101" charset="-122"/>
                <a:ea typeface="方正姚体" panose="02010601030101010101" charset="-122"/>
              </a:rPr>
              <a:t>8.</a:t>
            </a:r>
            <a:r>
              <a:rPr lang="zh-CN" altLang="en-US" sz="4800" dirty="0">
                <a:solidFill>
                  <a:schemeClr val="bg2">
                    <a:lumMod val="50000"/>
                  </a:schemeClr>
                </a:solidFill>
                <a:latin typeface="方正姚体" panose="02010601030101010101" charset="-122"/>
                <a:ea typeface="方正姚体" panose="02010601030101010101" charset="-122"/>
              </a:rPr>
              <a:t>需求优先级</a:t>
            </a:r>
            <a:endParaRPr lang="zh-CN" altLang="zh-CN" sz="4800" dirty="0">
              <a:solidFill>
                <a:schemeClr val="bg2">
                  <a:lumMod val="50000"/>
                </a:schemeClr>
              </a:solidFill>
              <a:latin typeface="方正姚体" panose="02010601030101010101" charset="-122"/>
              <a:ea typeface="方正姚体" panose="02010601030101010101" charset="-122"/>
            </a:endParaRPr>
          </a:p>
        </p:txBody>
      </p:sp>
    </p:spTree>
    <p:extLst>
      <p:ext uri="{BB962C8B-B14F-4D97-AF65-F5344CB8AC3E}">
        <p14:creationId xmlns:p14="http://schemas.microsoft.com/office/powerpoint/2010/main" val="97211233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53340" y="-2659380"/>
            <a:ext cx="3083560" cy="6671310"/>
            <a:chOff x="-84" y="-4188"/>
            <a:chExt cx="4856" cy="10506"/>
          </a:xfrm>
        </p:grpSpPr>
        <p:grpSp>
          <p:nvGrpSpPr>
            <p:cNvPr id="33" name="组合 32"/>
            <p:cNvGrpSpPr/>
            <p:nvPr/>
          </p:nvGrpSpPr>
          <p:grpSpPr>
            <a:xfrm rot="17700000" flipH="1">
              <a:off x="-3129" y="-1143"/>
              <a:ext cx="10506" cy="4416"/>
              <a:chOff x="4235" y="0"/>
              <a:chExt cx="10192" cy="3964"/>
            </a:xfrm>
          </p:grpSpPr>
          <p:grpSp>
            <p:nvGrpSpPr>
              <p:cNvPr id="35" name="组合 34"/>
              <p:cNvGrpSpPr/>
              <p:nvPr/>
            </p:nvGrpSpPr>
            <p:grpSpPr>
              <a:xfrm>
                <a:off x="4235" y="0"/>
                <a:ext cx="9919" cy="3964"/>
                <a:chOff x="4235" y="0"/>
                <a:chExt cx="9919" cy="3964"/>
              </a:xfrm>
            </p:grpSpPr>
            <p:pic>
              <p:nvPicPr>
                <p:cNvPr id="36" name="图片 35" descr="400083054"/>
                <p:cNvPicPr>
                  <a:picLocks noChangeAspect="1"/>
                </p:cNvPicPr>
                <p:nvPr/>
              </p:nvPicPr>
              <p:blipFill>
                <a:blip r:embed="rId2"/>
                <a:srcRect l="20170" r="22753" b="67620"/>
                <a:stretch>
                  <a:fillRect/>
                </a:stretch>
              </p:blipFill>
              <p:spPr>
                <a:xfrm>
                  <a:off x="5114" y="0"/>
                  <a:ext cx="9041" cy="3419"/>
                </a:xfrm>
                <a:prstGeom prst="rect">
                  <a:avLst/>
                </a:prstGeom>
              </p:spPr>
            </p:pic>
            <p:sp>
              <p:nvSpPr>
                <p:cNvPr id="37" name="矩形 36"/>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8" name="矩形 37"/>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9" name="文本框 38"/>
            <p:cNvSpPr txBox="1"/>
            <p:nvPr/>
          </p:nvSpPr>
          <p:spPr>
            <a:xfrm>
              <a:off x="868" y="594"/>
              <a:ext cx="3904" cy="580"/>
            </a:xfrm>
            <a:prstGeom prst="rect">
              <a:avLst/>
            </a:prstGeom>
            <a:solidFill>
              <a:srgbClr val="FFFFFF"/>
            </a:solidFill>
            <a:ln>
              <a:solidFill>
                <a:srgbClr val="7B6F66"/>
              </a:solidFill>
            </a:ln>
          </p:spPr>
          <p:txBody>
            <a:bodyPr wrap="square" rtlCol="0">
              <a:spAutoFit/>
            </a:bodyPr>
            <a:lstStyle/>
            <a:p>
              <a:pPr algn="ctr"/>
              <a:r>
                <a:rPr lang="zh-CN" altLang="en-US" dirty="0">
                  <a:solidFill>
                    <a:schemeClr val="tx1">
                      <a:lumMod val="65000"/>
                      <a:lumOff val="35000"/>
                    </a:schemeClr>
                  </a:solidFill>
                  <a:latin typeface="微软雅黑" panose="020B0503020204020204" charset="-122"/>
                  <a:ea typeface="微软雅黑" panose="020B0503020204020204" charset="-122"/>
                  <a:cs typeface="+mn-ea"/>
                  <a:sym typeface="+mn-lt"/>
                </a:rPr>
                <a:t>需求优先级</a:t>
              </a:r>
            </a:p>
          </p:txBody>
        </p:sp>
      </p:grpSp>
      <p:sp>
        <p:nvSpPr>
          <p:cNvPr id="9" name="文本框 8">
            <a:extLst>
              <a:ext uri="{FF2B5EF4-FFF2-40B4-BE49-F238E27FC236}">
                <a16:creationId xmlns:a16="http://schemas.microsoft.com/office/drawing/2014/main" id="{C2A23A28-695A-4406-95FF-4FE4966775D6}"/>
              </a:ext>
            </a:extLst>
          </p:cNvPr>
          <p:cNvSpPr txBox="1"/>
          <p:nvPr/>
        </p:nvSpPr>
        <p:spPr>
          <a:xfrm>
            <a:off x="2515532" y="2844225"/>
            <a:ext cx="7160935" cy="584775"/>
          </a:xfrm>
          <a:prstGeom prst="rect">
            <a:avLst/>
          </a:prstGeom>
          <a:noFill/>
        </p:spPr>
        <p:txBody>
          <a:bodyPr wrap="none" rtlCol="0">
            <a:spAutoFit/>
          </a:bodyPr>
          <a:lstStyle/>
          <a:p>
            <a:r>
              <a:rPr lang="zh-CN" altLang="en-US" sz="3200" dirty="0">
                <a:solidFill>
                  <a:schemeClr val="bg2">
                    <a:lumMod val="25000"/>
                  </a:schemeClr>
                </a:solidFill>
              </a:rPr>
              <a:t>由于暂未确认需求优先级，该部分待定</a:t>
            </a:r>
          </a:p>
        </p:txBody>
      </p:sp>
    </p:spTree>
    <p:extLst>
      <p:ext uri="{BB962C8B-B14F-4D97-AF65-F5344CB8AC3E}">
        <p14:creationId xmlns:p14="http://schemas.microsoft.com/office/powerpoint/2010/main" val="404302143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287655" y="264160"/>
            <a:ext cx="11587480" cy="6335395"/>
          </a:xfrm>
          <a:prstGeom prst="rect">
            <a:avLst/>
          </a:prstGeom>
          <a:solidFill>
            <a:schemeClr val="bg1"/>
          </a:solid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nvGrpSpPr>
          <p:cNvPr id="20" name="组合 19"/>
          <p:cNvGrpSpPr/>
          <p:nvPr/>
        </p:nvGrpSpPr>
        <p:grpSpPr>
          <a:xfrm>
            <a:off x="338188" y="3481070"/>
            <a:ext cx="11536947" cy="3014966"/>
            <a:chOff x="-108" y="5946"/>
            <a:chExt cx="19312" cy="4853"/>
          </a:xfrm>
        </p:grpSpPr>
        <p:pic>
          <p:nvPicPr>
            <p:cNvPr id="21" name="图片 20" descr="400083054"/>
            <p:cNvPicPr>
              <a:picLocks noChangeAspect="1"/>
            </p:cNvPicPr>
            <p:nvPr/>
          </p:nvPicPr>
          <p:blipFill>
            <a:blip r:embed="rId3"/>
            <a:srcRect t="62118"/>
            <a:stretch>
              <a:fillRect/>
            </a:stretch>
          </p:blipFill>
          <p:spPr>
            <a:xfrm>
              <a:off x="-108" y="5946"/>
              <a:ext cx="19312" cy="4853"/>
            </a:xfrm>
            <a:prstGeom prst="rect">
              <a:avLst/>
            </a:prstGeom>
          </p:spPr>
        </p:pic>
        <p:sp>
          <p:nvSpPr>
            <p:cNvPr id="22" name="矩形 21"/>
            <p:cNvSpPr/>
            <p:nvPr/>
          </p:nvSpPr>
          <p:spPr>
            <a:xfrm>
              <a:off x="4038" y="6139"/>
              <a:ext cx="11616"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文本框 2"/>
          <p:cNvSpPr txBox="1"/>
          <p:nvPr/>
        </p:nvSpPr>
        <p:spPr>
          <a:xfrm>
            <a:off x="5146081" y="480250"/>
            <a:ext cx="1899837" cy="523220"/>
          </a:xfrm>
          <a:prstGeom prst="rect">
            <a:avLst/>
          </a:prstGeom>
          <a:noFill/>
        </p:spPr>
        <p:txBody>
          <a:bodyPr wrap="square" rtlCol="0">
            <a:spAutoFit/>
          </a:bodyPr>
          <a:lstStyle/>
          <a:p>
            <a:pPr algn="dist"/>
            <a:r>
              <a:rPr lang="en-US" altLang="zh-CN" sz="2800" b="1" dirty="0">
                <a:solidFill>
                  <a:schemeClr val="bg2">
                    <a:lumMod val="50000"/>
                  </a:schemeClr>
                </a:solidFill>
                <a:latin typeface="方正姚体" panose="02010601030101010101" charset="-122"/>
                <a:ea typeface="方正姚体" panose="02010601030101010101" charset="-122"/>
              </a:rPr>
              <a:t>PART  NINE</a:t>
            </a:r>
          </a:p>
        </p:txBody>
      </p:sp>
      <p:sp>
        <p:nvSpPr>
          <p:cNvPr id="4" name="文本框 3"/>
          <p:cNvSpPr txBox="1"/>
          <p:nvPr/>
        </p:nvSpPr>
        <p:spPr>
          <a:xfrm>
            <a:off x="4550001" y="2590121"/>
            <a:ext cx="3091995" cy="830997"/>
          </a:xfrm>
          <a:prstGeom prst="rect">
            <a:avLst/>
          </a:prstGeom>
          <a:noFill/>
        </p:spPr>
        <p:txBody>
          <a:bodyPr wrap="square" rtlCol="0">
            <a:spAutoFit/>
          </a:bodyPr>
          <a:lstStyle/>
          <a:p>
            <a:pPr algn="dist"/>
            <a:r>
              <a:rPr lang="en-US" altLang="zh-CN" sz="4800" dirty="0">
                <a:solidFill>
                  <a:schemeClr val="bg2">
                    <a:lumMod val="50000"/>
                  </a:schemeClr>
                </a:solidFill>
                <a:latin typeface="方正姚体" panose="02010601030101010101" charset="-122"/>
                <a:ea typeface="方正姚体" panose="02010601030101010101" charset="-122"/>
              </a:rPr>
              <a:t>9.UML</a:t>
            </a:r>
            <a:r>
              <a:rPr lang="zh-CN" altLang="en-US" sz="4800" dirty="0">
                <a:solidFill>
                  <a:schemeClr val="bg2">
                    <a:lumMod val="50000"/>
                  </a:schemeClr>
                </a:solidFill>
                <a:latin typeface="方正姚体" panose="02010601030101010101" charset="-122"/>
                <a:ea typeface="方正姚体" panose="02010601030101010101" charset="-122"/>
              </a:rPr>
              <a:t>图例</a:t>
            </a:r>
            <a:endParaRPr lang="zh-CN" altLang="zh-CN" sz="4800" dirty="0">
              <a:solidFill>
                <a:schemeClr val="bg2">
                  <a:lumMod val="50000"/>
                </a:schemeClr>
              </a:solidFill>
              <a:latin typeface="方正姚体" panose="02010601030101010101" charset="-122"/>
              <a:ea typeface="方正姚体" panose="02010601030101010101" charset="-122"/>
            </a:endParaRPr>
          </a:p>
        </p:txBody>
      </p:sp>
    </p:spTree>
    <p:extLst>
      <p:ext uri="{BB962C8B-B14F-4D97-AF65-F5344CB8AC3E}">
        <p14:creationId xmlns:p14="http://schemas.microsoft.com/office/powerpoint/2010/main" val="230880580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53340" y="-2659380"/>
            <a:ext cx="3083560" cy="6671310"/>
            <a:chOff x="-84" y="-4188"/>
            <a:chExt cx="4856" cy="10506"/>
          </a:xfrm>
        </p:grpSpPr>
        <p:grpSp>
          <p:nvGrpSpPr>
            <p:cNvPr id="33" name="组合 32"/>
            <p:cNvGrpSpPr/>
            <p:nvPr/>
          </p:nvGrpSpPr>
          <p:grpSpPr>
            <a:xfrm rot="17700000" flipH="1">
              <a:off x="-3129" y="-1143"/>
              <a:ext cx="10506" cy="4416"/>
              <a:chOff x="4235" y="0"/>
              <a:chExt cx="10192" cy="3964"/>
            </a:xfrm>
          </p:grpSpPr>
          <p:grpSp>
            <p:nvGrpSpPr>
              <p:cNvPr id="35" name="组合 34"/>
              <p:cNvGrpSpPr/>
              <p:nvPr/>
            </p:nvGrpSpPr>
            <p:grpSpPr>
              <a:xfrm>
                <a:off x="4235" y="0"/>
                <a:ext cx="9919" cy="3964"/>
                <a:chOff x="4235" y="0"/>
                <a:chExt cx="9919" cy="3964"/>
              </a:xfrm>
            </p:grpSpPr>
            <p:pic>
              <p:nvPicPr>
                <p:cNvPr id="36" name="图片 35" descr="400083054"/>
                <p:cNvPicPr>
                  <a:picLocks noChangeAspect="1"/>
                </p:cNvPicPr>
                <p:nvPr/>
              </p:nvPicPr>
              <p:blipFill>
                <a:blip r:embed="rId2"/>
                <a:srcRect l="20170" r="22753" b="67620"/>
                <a:stretch>
                  <a:fillRect/>
                </a:stretch>
              </p:blipFill>
              <p:spPr>
                <a:xfrm>
                  <a:off x="5114" y="0"/>
                  <a:ext cx="9041" cy="3419"/>
                </a:xfrm>
                <a:prstGeom prst="rect">
                  <a:avLst/>
                </a:prstGeom>
              </p:spPr>
            </p:pic>
            <p:sp>
              <p:nvSpPr>
                <p:cNvPr id="37" name="矩形 36"/>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8" name="矩形 37"/>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9" name="文本框 38"/>
            <p:cNvSpPr txBox="1"/>
            <p:nvPr/>
          </p:nvSpPr>
          <p:spPr>
            <a:xfrm>
              <a:off x="868" y="594"/>
              <a:ext cx="3904" cy="580"/>
            </a:xfrm>
            <a:prstGeom prst="rect">
              <a:avLst/>
            </a:prstGeom>
            <a:solidFill>
              <a:srgbClr val="FFFFFF"/>
            </a:solidFill>
            <a:ln>
              <a:solidFill>
                <a:srgbClr val="7B6F66"/>
              </a:solidFill>
            </a:ln>
          </p:spPr>
          <p:txBody>
            <a:bodyPr wrap="square" rtlCol="0">
              <a:spAutoFit/>
            </a:bodyPr>
            <a:lstStyle/>
            <a:p>
              <a:pPr algn="ctr"/>
              <a:r>
                <a:rPr lang="zh-CN" altLang="en-US" dirty="0">
                  <a:solidFill>
                    <a:schemeClr val="tx1">
                      <a:lumMod val="65000"/>
                      <a:lumOff val="35000"/>
                    </a:schemeClr>
                  </a:solidFill>
                  <a:latin typeface="微软雅黑" panose="020B0503020204020204" charset="-122"/>
                  <a:ea typeface="微软雅黑" panose="020B0503020204020204" charset="-122"/>
                  <a:cs typeface="+mn-ea"/>
                  <a:sym typeface="+mn-lt"/>
                </a:rPr>
                <a:t>对话框图</a:t>
              </a:r>
            </a:p>
          </p:txBody>
        </p:sp>
      </p:grpSp>
      <p:pic>
        <p:nvPicPr>
          <p:cNvPr id="9" name="图片 8">
            <a:extLst>
              <a:ext uri="{FF2B5EF4-FFF2-40B4-BE49-F238E27FC236}">
                <a16:creationId xmlns:a16="http://schemas.microsoft.com/office/drawing/2014/main" id="{00BBC70D-B397-48D2-8B9D-90C6411230B3}"/>
              </a:ext>
            </a:extLst>
          </p:cNvPr>
          <p:cNvPicPr/>
          <p:nvPr/>
        </p:nvPicPr>
        <p:blipFill>
          <a:blip r:embed="rId3"/>
          <a:stretch>
            <a:fillRect/>
          </a:stretch>
        </p:blipFill>
        <p:spPr>
          <a:xfrm>
            <a:off x="2283604" y="1589131"/>
            <a:ext cx="7624792" cy="4433502"/>
          </a:xfrm>
          <a:prstGeom prst="rect">
            <a:avLst/>
          </a:prstGeom>
        </p:spPr>
      </p:pic>
      <p:sp>
        <p:nvSpPr>
          <p:cNvPr id="10" name="文本框 9">
            <a:extLst>
              <a:ext uri="{FF2B5EF4-FFF2-40B4-BE49-F238E27FC236}">
                <a16:creationId xmlns:a16="http://schemas.microsoft.com/office/drawing/2014/main" id="{188A5470-E0A7-46CA-94D7-9BB46EC9C09E}"/>
              </a:ext>
            </a:extLst>
          </p:cNvPr>
          <p:cNvSpPr txBox="1"/>
          <p:nvPr/>
        </p:nvSpPr>
        <p:spPr>
          <a:xfrm>
            <a:off x="9185563" y="6255452"/>
            <a:ext cx="2217274" cy="369332"/>
          </a:xfrm>
          <a:prstGeom prst="rect">
            <a:avLst/>
          </a:prstGeom>
          <a:noFill/>
        </p:spPr>
        <p:txBody>
          <a:bodyPr wrap="none" rtlCol="0">
            <a:spAutoFit/>
          </a:bodyPr>
          <a:lstStyle/>
          <a:p>
            <a:r>
              <a:rPr lang="en-US" altLang="zh-CN" dirty="0">
                <a:solidFill>
                  <a:schemeClr val="bg2">
                    <a:lumMod val="25000"/>
                  </a:schemeClr>
                </a:solidFill>
              </a:rPr>
              <a:t>——</a:t>
            </a:r>
            <a:r>
              <a:rPr lang="zh-CN" altLang="en-US" dirty="0">
                <a:solidFill>
                  <a:schemeClr val="bg2">
                    <a:lumMod val="25000"/>
                  </a:schemeClr>
                </a:solidFill>
              </a:rPr>
              <a:t>详情见对话框图</a:t>
            </a:r>
          </a:p>
        </p:txBody>
      </p:sp>
    </p:spTree>
    <p:extLst>
      <p:ext uri="{BB962C8B-B14F-4D97-AF65-F5344CB8AC3E}">
        <p14:creationId xmlns:p14="http://schemas.microsoft.com/office/powerpoint/2010/main" val="323286708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53340" y="-2659380"/>
            <a:ext cx="3083560" cy="6671310"/>
            <a:chOff x="-84" y="-4188"/>
            <a:chExt cx="4856" cy="10506"/>
          </a:xfrm>
        </p:grpSpPr>
        <p:grpSp>
          <p:nvGrpSpPr>
            <p:cNvPr id="33" name="组合 32"/>
            <p:cNvGrpSpPr/>
            <p:nvPr/>
          </p:nvGrpSpPr>
          <p:grpSpPr>
            <a:xfrm rot="17700000" flipH="1">
              <a:off x="-3129" y="-1143"/>
              <a:ext cx="10506" cy="4416"/>
              <a:chOff x="4235" y="0"/>
              <a:chExt cx="10192" cy="3964"/>
            </a:xfrm>
          </p:grpSpPr>
          <p:grpSp>
            <p:nvGrpSpPr>
              <p:cNvPr id="35" name="组合 34"/>
              <p:cNvGrpSpPr/>
              <p:nvPr/>
            </p:nvGrpSpPr>
            <p:grpSpPr>
              <a:xfrm>
                <a:off x="4235" y="0"/>
                <a:ext cx="9919" cy="3964"/>
                <a:chOff x="4235" y="0"/>
                <a:chExt cx="9919" cy="3964"/>
              </a:xfrm>
            </p:grpSpPr>
            <p:pic>
              <p:nvPicPr>
                <p:cNvPr id="36" name="图片 35" descr="400083054"/>
                <p:cNvPicPr>
                  <a:picLocks noChangeAspect="1"/>
                </p:cNvPicPr>
                <p:nvPr/>
              </p:nvPicPr>
              <p:blipFill>
                <a:blip r:embed="rId2"/>
                <a:srcRect l="20170" r="22753" b="67620"/>
                <a:stretch>
                  <a:fillRect/>
                </a:stretch>
              </p:blipFill>
              <p:spPr>
                <a:xfrm>
                  <a:off x="5114" y="0"/>
                  <a:ext cx="9041" cy="3419"/>
                </a:xfrm>
                <a:prstGeom prst="rect">
                  <a:avLst/>
                </a:prstGeom>
              </p:spPr>
            </p:pic>
            <p:sp>
              <p:nvSpPr>
                <p:cNvPr id="37" name="矩形 36"/>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8" name="矩形 37"/>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9" name="文本框 38"/>
            <p:cNvSpPr txBox="1"/>
            <p:nvPr/>
          </p:nvSpPr>
          <p:spPr>
            <a:xfrm>
              <a:off x="868" y="594"/>
              <a:ext cx="3904" cy="580"/>
            </a:xfrm>
            <a:prstGeom prst="rect">
              <a:avLst/>
            </a:prstGeom>
            <a:solidFill>
              <a:srgbClr val="FFFFFF"/>
            </a:solidFill>
            <a:ln>
              <a:solidFill>
                <a:srgbClr val="7B6F66"/>
              </a:solidFill>
            </a:ln>
          </p:spPr>
          <p:txBody>
            <a:bodyPr wrap="square" rtlCol="0">
              <a:spAutoFit/>
            </a:bodyPr>
            <a:lstStyle/>
            <a:p>
              <a:pPr algn="ctr"/>
              <a:r>
                <a:rPr lang="zh-CN" altLang="en-US" dirty="0">
                  <a:solidFill>
                    <a:schemeClr val="tx1">
                      <a:lumMod val="65000"/>
                      <a:lumOff val="35000"/>
                    </a:schemeClr>
                  </a:solidFill>
                  <a:latin typeface="微软雅黑" panose="020B0503020204020204" charset="-122"/>
                  <a:ea typeface="微软雅黑" panose="020B0503020204020204" charset="-122"/>
                  <a:cs typeface="+mn-ea"/>
                  <a:sym typeface="+mn-lt"/>
                </a:rPr>
                <a:t>对话框图</a:t>
              </a:r>
            </a:p>
          </p:txBody>
        </p:sp>
      </p:grpSp>
      <p:pic>
        <p:nvPicPr>
          <p:cNvPr id="9" name="图片 8">
            <a:extLst>
              <a:ext uri="{FF2B5EF4-FFF2-40B4-BE49-F238E27FC236}">
                <a16:creationId xmlns:a16="http://schemas.microsoft.com/office/drawing/2014/main" id="{1D252A87-701C-4A81-B8D2-13CF934D0AF9}"/>
              </a:ext>
            </a:extLst>
          </p:cNvPr>
          <p:cNvPicPr/>
          <p:nvPr/>
        </p:nvPicPr>
        <p:blipFill>
          <a:blip r:embed="rId3"/>
          <a:stretch>
            <a:fillRect/>
          </a:stretch>
        </p:blipFill>
        <p:spPr>
          <a:xfrm>
            <a:off x="3326295" y="0"/>
            <a:ext cx="6289962" cy="6858000"/>
          </a:xfrm>
          <a:prstGeom prst="rect">
            <a:avLst/>
          </a:prstGeom>
        </p:spPr>
      </p:pic>
      <p:sp>
        <p:nvSpPr>
          <p:cNvPr id="2" name="文本框 1">
            <a:extLst>
              <a:ext uri="{FF2B5EF4-FFF2-40B4-BE49-F238E27FC236}">
                <a16:creationId xmlns:a16="http://schemas.microsoft.com/office/drawing/2014/main" id="{77DCF79F-34E8-441A-BF6D-82DD3655D0FA}"/>
              </a:ext>
            </a:extLst>
          </p:cNvPr>
          <p:cNvSpPr txBox="1"/>
          <p:nvPr/>
        </p:nvSpPr>
        <p:spPr>
          <a:xfrm>
            <a:off x="454804" y="3379367"/>
            <a:ext cx="2646878" cy="461665"/>
          </a:xfrm>
          <a:prstGeom prst="rect">
            <a:avLst/>
          </a:prstGeom>
          <a:noFill/>
        </p:spPr>
        <p:txBody>
          <a:bodyPr wrap="none" rtlCol="0">
            <a:spAutoFit/>
          </a:bodyPr>
          <a:lstStyle/>
          <a:p>
            <a:r>
              <a:rPr lang="zh-CN" altLang="en-US" sz="2400" dirty="0">
                <a:solidFill>
                  <a:schemeClr val="bg2">
                    <a:lumMod val="25000"/>
                  </a:schemeClr>
                </a:solidFill>
              </a:rPr>
              <a:t>用户登陆对话框图</a:t>
            </a:r>
          </a:p>
        </p:txBody>
      </p:sp>
    </p:spTree>
    <p:extLst>
      <p:ext uri="{BB962C8B-B14F-4D97-AF65-F5344CB8AC3E}">
        <p14:creationId xmlns:p14="http://schemas.microsoft.com/office/powerpoint/2010/main" val="372056184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53340" y="-2659380"/>
            <a:ext cx="3083560" cy="6671310"/>
            <a:chOff x="-84" y="-4188"/>
            <a:chExt cx="4856" cy="10506"/>
          </a:xfrm>
        </p:grpSpPr>
        <p:grpSp>
          <p:nvGrpSpPr>
            <p:cNvPr id="33" name="组合 32"/>
            <p:cNvGrpSpPr/>
            <p:nvPr/>
          </p:nvGrpSpPr>
          <p:grpSpPr>
            <a:xfrm rot="17700000" flipH="1">
              <a:off x="-3129" y="-1143"/>
              <a:ext cx="10506" cy="4416"/>
              <a:chOff x="4235" y="0"/>
              <a:chExt cx="10192" cy="3964"/>
            </a:xfrm>
          </p:grpSpPr>
          <p:grpSp>
            <p:nvGrpSpPr>
              <p:cNvPr id="35" name="组合 34"/>
              <p:cNvGrpSpPr/>
              <p:nvPr/>
            </p:nvGrpSpPr>
            <p:grpSpPr>
              <a:xfrm>
                <a:off x="4235" y="0"/>
                <a:ext cx="9919" cy="3964"/>
                <a:chOff x="4235" y="0"/>
                <a:chExt cx="9919" cy="3964"/>
              </a:xfrm>
            </p:grpSpPr>
            <p:pic>
              <p:nvPicPr>
                <p:cNvPr id="36" name="图片 35" descr="400083054"/>
                <p:cNvPicPr>
                  <a:picLocks noChangeAspect="1"/>
                </p:cNvPicPr>
                <p:nvPr/>
              </p:nvPicPr>
              <p:blipFill>
                <a:blip r:embed="rId2"/>
                <a:srcRect l="20170" r="22753" b="67620"/>
                <a:stretch>
                  <a:fillRect/>
                </a:stretch>
              </p:blipFill>
              <p:spPr>
                <a:xfrm>
                  <a:off x="5114" y="0"/>
                  <a:ext cx="9041" cy="3419"/>
                </a:xfrm>
                <a:prstGeom prst="rect">
                  <a:avLst/>
                </a:prstGeom>
              </p:spPr>
            </p:pic>
            <p:sp>
              <p:nvSpPr>
                <p:cNvPr id="37" name="矩形 36"/>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8" name="矩形 37"/>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39" name="文本框 38"/>
            <p:cNvSpPr txBox="1"/>
            <p:nvPr/>
          </p:nvSpPr>
          <p:spPr>
            <a:xfrm>
              <a:off x="868" y="594"/>
              <a:ext cx="3904" cy="580"/>
            </a:xfrm>
            <a:prstGeom prst="rect">
              <a:avLst/>
            </a:prstGeom>
            <a:solidFill>
              <a:srgbClr val="FFFFFF"/>
            </a:solidFill>
            <a:ln>
              <a:solidFill>
                <a:srgbClr val="7B6F66"/>
              </a:solidFill>
            </a:ln>
          </p:spPr>
          <p:txBody>
            <a:bodyPr wrap="square" rtlCol="0">
              <a:spAutoFit/>
            </a:bodyPr>
            <a:lstStyle/>
            <a:p>
              <a:pPr algn="ctr"/>
              <a:r>
                <a:rPr lang="zh-CN" altLang="en-US" dirty="0">
                  <a:solidFill>
                    <a:schemeClr val="tx1">
                      <a:lumMod val="65000"/>
                      <a:lumOff val="35000"/>
                    </a:schemeClr>
                  </a:solidFill>
                  <a:latin typeface="微软雅黑" panose="020B0503020204020204" charset="-122"/>
                  <a:ea typeface="微软雅黑" panose="020B0503020204020204" charset="-122"/>
                  <a:cs typeface="+mn-ea"/>
                  <a:sym typeface="+mn-lt"/>
                </a:rPr>
                <a:t>顺序图</a:t>
              </a:r>
            </a:p>
          </p:txBody>
        </p:sp>
      </p:grpSp>
      <p:pic>
        <p:nvPicPr>
          <p:cNvPr id="9" name="图片 8">
            <a:extLst>
              <a:ext uri="{FF2B5EF4-FFF2-40B4-BE49-F238E27FC236}">
                <a16:creationId xmlns:a16="http://schemas.microsoft.com/office/drawing/2014/main" id="{28D907D5-810F-49E3-B2FA-873B32AB526A}"/>
              </a:ext>
            </a:extLst>
          </p:cNvPr>
          <p:cNvPicPr/>
          <p:nvPr/>
        </p:nvPicPr>
        <p:blipFill>
          <a:blip r:embed="rId3"/>
          <a:stretch>
            <a:fillRect/>
          </a:stretch>
        </p:blipFill>
        <p:spPr>
          <a:xfrm>
            <a:off x="3914983" y="561340"/>
            <a:ext cx="6031519" cy="5704955"/>
          </a:xfrm>
          <a:prstGeom prst="rect">
            <a:avLst/>
          </a:prstGeom>
        </p:spPr>
      </p:pic>
      <p:sp>
        <p:nvSpPr>
          <p:cNvPr id="3" name="文本框 2">
            <a:extLst>
              <a:ext uri="{FF2B5EF4-FFF2-40B4-BE49-F238E27FC236}">
                <a16:creationId xmlns:a16="http://schemas.microsoft.com/office/drawing/2014/main" id="{6D0CD66C-457F-4FF4-ADF6-A84A9D3ED057}"/>
              </a:ext>
            </a:extLst>
          </p:cNvPr>
          <p:cNvSpPr txBox="1"/>
          <p:nvPr/>
        </p:nvSpPr>
        <p:spPr>
          <a:xfrm>
            <a:off x="672071" y="3034810"/>
            <a:ext cx="2339102" cy="461665"/>
          </a:xfrm>
          <a:prstGeom prst="rect">
            <a:avLst/>
          </a:prstGeom>
          <a:noFill/>
        </p:spPr>
        <p:txBody>
          <a:bodyPr wrap="none" rtlCol="0">
            <a:spAutoFit/>
          </a:bodyPr>
          <a:lstStyle/>
          <a:p>
            <a:r>
              <a:rPr lang="zh-CN" altLang="en-US" sz="2400" dirty="0">
                <a:solidFill>
                  <a:schemeClr val="bg2">
                    <a:lumMod val="25000"/>
                  </a:schemeClr>
                </a:solidFill>
              </a:rPr>
              <a:t>下载资源顺序图</a:t>
            </a:r>
          </a:p>
        </p:txBody>
      </p:sp>
      <p:sp>
        <p:nvSpPr>
          <p:cNvPr id="12" name="文本框 11">
            <a:extLst>
              <a:ext uri="{FF2B5EF4-FFF2-40B4-BE49-F238E27FC236}">
                <a16:creationId xmlns:a16="http://schemas.microsoft.com/office/drawing/2014/main" id="{1844D46C-979D-4859-B678-BD442BCB44F7}"/>
              </a:ext>
            </a:extLst>
          </p:cNvPr>
          <p:cNvSpPr txBox="1"/>
          <p:nvPr/>
        </p:nvSpPr>
        <p:spPr>
          <a:xfrm>
            <a:off x="9185563" y="6255452"/>
            <a:ext cx="1986441" cy="369332"/>
          </a:xfrm>
          <a:prstGeom prst="rect">
            <a:avLst/>
          </a:prstGeom>
          <a:noFill/>
        </p:spPr>
        <p:txBody>
          <a:bodyPr wrap="none" rtlCol="0">
            <a:spAutoFit/>
          </a:bodyPr>
          <a:lstStyle/>
          <a:p>
            <a:r>
              <a:rPr lang="en-US" altLang="zh-CN" dirty="0">
                <a:solidFill>
                  <a:schemeClr val="bg2">
                    <a:lumMod val="25000"/>
                  </a:schemeClr>
                </a:solidFill>
              </a:rPr>
              <a:t>——</a:t>
            </a:r>
            <a:r>
              <a:rPr lang="zh-CN" altLang="en-US" dirty="0">
                <a:solidFill>
                  <a:schemeClr val="bg2">
                    <a:lumMod val="25000"/>
                  </a:schemeClr>
                </a:solidFill>
              </a:rPr>
              <a:t>详情见顺序图</a:t>
            </a:r>
          </a:p>
        </p:txBody>
      </p:sp>
    </p:spTree>
    <p:extLst>
      <p:ext uri="{BB962C8B-B14F-4D97-AF65-F5344CB8AC3E}">
        <p14:creationId xmlns:p14="http://schemas.microsoft.com/office/powerpoint/2010/main" val="32992971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53340" y="-2659380"/>
            <a:ext cx="3083560" cy="6671310"/>
            <a:chOff x="-84" y="-4188"/>
            <a:chExt cx="4856" cy="10506"/>
          </a:xfrm>
        </p:grpSpPr>
        <p:grpSp>
          <p:nvGrpSpPr>
            <p:cNvPr id="33" name="组合 32"/>
            <p:cNvGrpSpPr/>
            <p:nvPr/>
          </p:nvGrpSpPr>
          <p:grpSpPr>
            <a:xfrm rot="17700000" flipH="1">
              <a:off x="-3129" y="-1143"/>
              <a:ext cx="10506" cy="4416"/>
              <a:chOff x="4235" y="0"/>
              <a:chExt cx="10192" cy="3964"/>
            </a:xfrm>
          </p:grpSpPr>
          <p:grpSp>
            <p:nvGrpSpPr>
              <p:cNvPr id="35" name="组合 34"/>
              <p:cNvGrpSpPr/>
              <p:nvPr/>
            </p:nvGrpSpPr>
            <p:grpSpPr>
              <a:xfrm>
                <a:off x="4235" y="0"/>
                <a:ext cx="9919" cy="3964"/>
                <a:chOff x="4235" y="0"/>
                <a:chExt cx="9919" cy="3964"/>
              </a:xfrm>
            </p:grpSpPr>
            <p:pic>
              <p:nvPicPr>
                <p:cNvPr id="36" name="图片 35" descr="400083054"/>
                <p:cNvPicPr>
                  <a:picLocks noChangeAspect="1"/>
                </p:cNvPicPr>
                <p:nvPr/>
              </p:nvPicPr>
              <p:blipFill>
                <a:blip r:embed="rId2"/>
                <a:srcRect l="20170" r="22753" b="67620"/>
                <a:stretch>
                  <a:fillRect/>
                </a:stretch>
              </p:blipFill>
              <p:spPr>
                <a:xfrm>
                  <a:off x="5114" y="0"/>
                  <a:ext cx="9041" cy="3419"/>
                </a:xfrm>
                <a:prstGeom prst="rect">
                  <a:avLst/>
                </a:prstGeom>
              </p:spPr>
            </p:pic>
            <p:sp>
              <p:nvSpPr>
                <p:cNvPr id="37" name="矩形 36"/>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8" name="矩形 37"/>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39" name="文本框 38"/>
            <p:cNvSpPr txBox="1"/>
            <p:nvPr/>
          </p:nvSpPr>
          <p:spPr>
            <a:xfrm>
              <a:off x="868" y="594"/>
              <a:ext cx="3904" cy="580"/>
            </a:xfrm>
            <a:prstGeom prst="rect">
              <a:avLst/>
            </a:prstGeom>
            <a:solidFill>
              <a:srgbClr val="FFFFFF"/>
            </a:solidFill>
            <a:ln>
              <a:solidFill>
                <a:srgbClr val="7B6F66"/>
              </a:solidFill>
            </a:ln>
          </p:spPr>
          <p:txBody>
            <a:bodyPr wrap="square" rtlCol="0">
              <a:spAutoFit/>
            </a:bodyPr>
            <a:lstStyle/>
            <a:p>
              <a:pPr algn="ctr"/>
              <a:r>
                <a:rPr lang="zh-CN" altLang="en-US" dirty="0">
                  <a:solidFill>
                    <a:schemeClr val="tx1">
                      <a:lumMod val="65000"/>
                      <a:lumOff val="35000"/>
                    </a:schemeClr>
                  </a:solidFill>
                  <a:latin typeface="微软雅黑" panose="020B0503020204020204" charset="-122"/>
                  <a:ea typeface="微软雅黑" panose="020B0503020204020204" charset="-122"/>
                  <a:cs typeface="+mn-ea"/>
                  <a:sym typeface="+mn-lt"/>
                </a:rPr>
                <a:t>部署图</a:t>
              </a:r>
            </a:p>
          </p:txBody>
        </p:sp>
      </p:grpSp>
      <p:pic>
        <p:nvPicPr>
          <p:cNvPr id="4" name="图片 3">
            <a:extLst>
              <a:ext uri="{FF2B5EF4-FFF2-40B4-BE49-F238E27FC236}">
                <a16:creationId xmlns:a16="http://schemas.microsoft.com/office/drawing/2014/main" id="{562C5F75-8012-4210-91CB-EC5682614B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87203" y="1159353"/>
            <a:ext cx="6217594" cy="4539294"/>
          </a:xfrm>
          <a:prstGeom prst="rect">
            <a:avLst/>
          </a:prstGeom>
        </p:spPr>
      </p:pic>
    </p:spTree>
    <p:extLst>
      <p:ext uri="{BB962C8B-B14F-4D97-AF65-F5344CB8AC3E}">
        <p14:creationId xmlns:p14="http://schemas.microsoft.com/office/powerpoint/2010/main" val="36504788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39" name="组合 38"/>
          <p:cNvGrpSpPr/>
          <p:nvPr/>
        </p:nvGrpSpPr>
        <p:grpSpPr>
          <a:xfrm>
            <a:off x="-53340" y="-2659380"/>
            <a:ext cx="3083560" cy="6671310"/>
            <a:chOff x="-84" y="-4188"/>
            <a:chExt cx="4856" cy="10506"/>
          </a:xfrm>
        </p:grpSpPr>
        <p:grpSp>
          <p:nvGrpSpPr>
            <p:cNvPr id="40" name="组合 39"/>
            <p:cNvGrpSpPr/>
            <p:nvPr/>
          </p:nvGrpSpPr>
          <p:grpSpPr>
            <a:xfrm rot="17700000" flipH="1">
              <a:off x="-3129" y="-1143"/>
              <a:ext cx="10506" cy="4416"/>
              <a:chOff x="4235" y="0"/>
              <a:chExt cx="10192" cy="3964"/>
            </a:xfrm>
          </p:grpSpPr>
          <p:grpSp>
            <p:nvGrpSpPr>
              <p:cNvPr id="41" name="组合 40"/>
              <p:cNvGrpSpPr/>
              <p:nvPr/>
            </p:nvGrpSpPr>
            <p:grpSpPr>
              <a:xfrm>
                <a:off x="4235" y="0"/>
                <a:ext cx="9919" cy="3964"/>
                <a:chOff x="4235" y="0"/>
                <a:chExt cx="9919" cy="3964"/>
              </a:xfrm>
            </p:grpSpPr>
            <p:pic>
              <p:nvPicPr>
                <p:cNvPr id="42" name="图片 41" descr="400083054"/>
                <p:cNvPicPr>
                  <a:picLocks noChangeAspect="1"/>
                </p:cNvPicPr>
                <p:nvPr/>
              </p:nvPicPr>
              <p:blipFill>
                <a:blip r:embed="rId2"/>
                <a:srcRect l="20170" r="22753" b="67620"/>
                <a:stretch>
                  <a:fillRect/>
                </a:stretch>
              </p:blipFill>
              <p:spPr>
                <a:xfrm>
                  <a:off x="5114" y="0"/>
                  <a:ext cx="9041" cy="3419"/>
                </a:xfrm>
                <a:prstGeom prst="rect">
                  <a:avLst/>
                </a:prstGeom>
              </p:spPr>
            </p:pic>
            <p:sp>
              <p:nvSpPr>
                <p:cNvPr id="43" name="矩形 42"/>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4" name="矩形 43"/>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5" name="文本框 44"/>
            <p:cNvSpPr txBox="1"/>
            <p:nvPr/>
          </p:nvSpPr>
          <p:spPr>
            <a:xfrm>
              <a:off x="868" y="594"/>
              <a:ext cx="3904" cy="630"/>
            </a:xfrm>
            <a:prstGeom prst="rect">
              <a:avLst/>
            </a:prstGeom>
            <a:solidFill>
              <a:srgbClr val="FFFFFF"/>
            </a:solidFill>
            <a:ln>
              <a:solidFill>
                <a:srgbClr val="7B6F66"/>
              </a:solidFill>
            </a:ln>
          </p:spPr>
          <p:txBody>
            <a:bodyPr wrap="square" rtlCol="0">
              <a:spAutoFit/>
            </a:bodyPr>
            <a:lstStyle/>
            <a:p>
              <a:pPr algn="ctr"/>
              <a:r>
                <a:rPr lang="en-US" altLang="zh-CN" sz="2000" dirty="0" err="1">
                  <a:solidFill>
                    <a:schemeClr val="tx1">
                      <a:lumMod val="65000"/>
                      <a:lumOff val="35000"/>
                    </a:schemeClr>
                  </a:solidFill>
                  <a:latin typeface="微软雅黑" panose="020B0503020204020204" charset="-122"/>
                  <a:ea typeface="微软雅黑" panose="020B0503020204020204" charset="-122"/>
                  <a:cs typeface="+mn-ea"/>
                  <a:sym typeface="+mn-lt"/>
                </a:rPr>
                <a:t>Vision&amp;Scope</a:t>
              </a:r>
              <a:endParaRPr lang="zh-CN" altLang="en-US" sz="2000" dirty="0">
                <a:solidFill>
                  <a:schemeClr val="tx1">
                    <a:lumMod val="65000"/>
                    <a:lumOff val="35000"/>
                  </a:schemeClr>
                </a:solidFill>
                <a:latin typeface="微软雅黑" panose="020B0503020204020204" charset="-122"/>
                <a:ea typeface="微软雅黑" panose="020B0503020204020204" charset="-122"/>
                <a:cs typeface="+mn-ea"/>
                <a:sym typeface="+mn-lt"/>
              </a:endParaRPr>
            </a:p>
          </p:txBody>
        </p:sp>
      </p:grpSp>
      <p:sp>
        <p:nvSpPr>
          <p:cNvPr id="2" name="文本框 1">
            <a:extLst>
              <a:ext uri="{FF2B5EF4-FFF2-40B4-BE49-F238E27FC236}">
                <a16:creationId xmlns:a16="http://schemas.microsoft.com/office/drawing/2014/main" id="{18E82BDA-AF2C-496E-B3B6-20281F11541B}"/>
              </a:ext>
            </a:extLst>
          </p:cNvPr>
          <p:cNvSpPr txBox="1"/>
          <p:nvPr/>
        </p:nvSpPr>
        <p:spPr>
          <a:xfrm>
            <a:off x="1828508" y="1511205"/>
            <a:ext cx="8534983" cy="4524315"/>
          </a:xfrm>
          <a:prstGeom prst="rect">
            <a:avLst/>
          </a:prstGeom>
          <a:noFill/>
        </p:spPr>
        <p:txBody>
          <a:bodyPr wrap="square" rtlCol="0">
            <a:spAutoFit/>
          </a:bodyPr>
          <a:lstStyle/>
          <a:p>
            <a:r>
              <a:rPr lang="zh-CN" altLang="en-US" sz="2400" dirty="0">
                <a:solidFill>
                  <a:schemeClr val="bg2">
                    <a:lumMod val="50000"/>
                  </a:schemeClr>
                </a:solidFill>
              </a:rPr>
              <a:t>业务需求：</a:t>
            </a:r>
            <a:endParaRPr lang="en-US" altLang="zh-CN" sz="2400" dirty="0">
              <a:solidFill>
                <a:schemeClr val="bg2">
                  <a:lumMod val="50000"/>
                </a:schemeClr>
              </a:solidFill>
            </a:endParaRPr>
          </a:p>
          <a:p>
            <a:r>
              <a:rPr lang="en-US" altLang="zh-CN" sz="2400" dirty="0">
                <a:solidFill>
                  <a:schemeClr val="bg2">
                    <a:lumMod val="50000"/>
                  </a:schemeClr>
                </a:solidFill>
              </a:rPr>
              <a:t>	</a:t>
            </a:r>
            <a:r>
              <a:rPr lang="zh-CN" altLang="zh-CN" sz="2400" dirty="0">
                <a:solidFill>
                  <a:schemeClr val="bg2">
                    <a:lumMod val="50000"/>
                  </a:schemeClr>
                </a:solidFill>
              </a:rPr>
              <a:t>软件项目管理与软件需求，作为软件工程当中最为重要的组成几个部分，已经引起业内人士的高度重视，项目管理和需求工程概念的提出，就是为了把软件工程化，以更有效地开发需求，开发软件并实现有效的管理。为了使教师能够把最新，最前沿的关于项目管理和需求工程的信息传播给学生；为了学生能够利用网络得到老师帮助；为了师生之间，同学之间能够充分交流，沟通心得。这个软件工程系列课程教学辅助网站系统将提供这么一个垂直的交流平台。为教师和同学服务，也为项目管理，需求工程，统一建模等软件工程化课程的教学方法提供试验基地。</a:t>
            </a:r>
            <a:endParaRPr lang="en-US" altLang="zh-CN" sz="2400" dirty="0">
              <a:solidFill>
                <a:schemeClr val="bg2">
                  <a:lumMod val="50000"/>
                </a:schemeClr>
              </a:solidFill>
            </a:endParaRPr>
          </a:p>
          <a:p>
            <a:pPr algn="r"/>
            <a:r>
              <a:rPr lang="en-US" altLang="zh-CN" sz="2400" dirty="0">
                <a:solidFill>
                  <a:schemeClr val="bg2">
                    <a:lumMod val="50000"/>
                  </a:schemeClr>
                </a:solidFill>
              </a:rPr>
              <a:t>——</a:t>
            </a:r>
            <a:r>
              <a:rPr lang="zh-CN" altLang="en-US" sz="2400" dirty="0">
                <a:solidFill>
                  <a:schemeClr val="bg2">
                    <a:lumMod val="50000"/>
                  </a:schemeClr>
                </a:solidFill>
              </a:rPr>
              <a:t>见愿景与范围文档</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287655" y="264160"/>
            <a:ext cx="11587480" cy="6335395"/>
          </a:xfrm>
          <a:prstGeom prst="rect">
            <a:avLst/>
          </a:prstGeom>
          <a:solidFill>
            <a:schemeClr val="bg1"/>
          </a:solid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nvGrpSpPr>
          <p:cNvPr id="20" name="组合 19"/>
          <p:cNvGrpSpPr/>
          <p:nvPr/>
        </p:nvGrpSpPr>
        <p:grpSpPr>
          <a:xfrm>
            <a:off x="338188" y="3481070"/>
            <a:ext cx="11536947" cy="3014966"/>
            <a:chOff x="-108" y="5946"/>
            <a:chExt cx="19312" cy="4853"/>
          </a:xfrm>
        </p:grpSpPr>
        <p:pic>
          <p:nvPicPr>
            <p:cNvPr id="21" name="图片 20" descr="400083054"/>
            <p:cNvPicPr>
              <a:picLocks noChangeAspect="1"/>
            </p:cNvPicPr>
            <p:nvPr/>
          </p:nvPicPr>
          <p:blipFill>
            <a:blip r:embed="rId3"/>
            <a:srcRect t="62118"/>
            <a:stretch>
              <a:fillRect/>
            </a:stretch>
          </p:blipFill>
          <p:spPr>
            <a:xfrm>
              <a:off x="-108" y="5946"/>
              <a:ext cx="19312" cy="4853"/>
            </a:xfrm>
            <a:prstGeom prst="rect">
              <a:avLst/>
            </a:prstGeom>
          </p:spPr>
        </p:pic>
        <p:sp>
          <p:nvSpPr>
            <p:cNvPr id="22" name="矩形 21"/>
            <p:cNvSpPr/>
            <p:nvPr/>
          </p:nvSpPr>
          <p:spPr>
            <a:xfrm>
              <a:off x="4038" y="6139"/>
              <a:ext cx="11616"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文本框 2"/>
          <p:cNvSpPr txBox="1"/>
          <p:nvPr/>
        </p:nvSpPr>
        <p:spPr>
          <a:xfrm>
            <a:off x="5197726" y="532320"/>
            <a:ext cx="1767337" cy="523220"/>
          </a:xfrm>
          <a:prstGeom prst="rect">
            <a:avLst/>
          </a:prstGeom>
          <a:noFill/>
        </p:spPr>
        <p:txBody>
          <a:bodyPr wrap="square" rtlCol="0">
            <a:spAutoFit/>
          </a:bodyPr>
          <a:lstStyle/>
          <a:p>
            <a:pPr algn="dist"/>
            <a:r>
              <a:rPr lang="en-US" altLang="zh-CN" sz="2800" b="1" dirty="0">
                <a:solidFill>
                  <a:schemeClr val="bg2">
                    <a:lumMod val="50000"/>
                  </a:schemeClr>
                </a:solidFill>
                <a:latin typeface="方正姚体" panose="02010601030101010101" charset="-122"/>
                <a:ea typeface="方正姚体" panose="02010601030101010101" charset="-122"/>
              </a:rPr>
              <a:t>PART  TEN</a:t>
            </a:r>
          </a:p>
        </p:txBody>
      </p:sp>
      <p:sp>
        <p:nvSpPr>
          <p:cNvPr id="4" name="文本框 3"/>
          <p:cNvSpPr txBox="1"/>
          <p:nvPr/>
        </p:nvSpPr>
        <p:spPr>
          <a:xfrm>
            <a:off x="3785146" y="2598003"/>
            <a:ext cx="4621708" cy="830997"/>
          </a:xfrm>
          <a:prstGeom prst="rect">
            <a:avLst/>
          </a:prstGeom>
          <a:noFill/>
        </p:spPr>
        <p:txBody>
          <a:bodyPr wrap="square" rtlCol="0">
            <a:spAutoFit/>
          </a:bodyPr>
          <a:lstStyle/>
          <a:p>
            <a:pPr algn="dist"/>
            <a:r>
              <a:rPr lang="en-US" altLang="zh-CN" sz="4800" dirty="0">
                <a:solidFill>
                  <a:schemeClr val="bg2">
                    <a:lumMod val="50000"/>
                  </a:schemeClr>
                </a:solidFill>
                <a:latin typeface="方正姚体" panose="02010601030101010101" charset="-122"/>
                <a:ea typeface="方正姚体" panose="02010601030101010101" charset="-122"/>
              </a:rPr>
              <a:t>10.</a:t>
            </a:r>
            <a:r>
              <a:rPr lang="zh-CN" altLang="en-US" sz="4800" dirty="0">
                <a:solidFill>
                  <a:schemeClr val="bg2">
                    <a:lumMod val="50000"/>
                  </a:schemeClr>
                </a:solidFill>
                <a:latin typeface="方正姚体" panose="02010601030101010101" charset="-122"/>
                <a:ea typeface="方正姚体" panose="02010601030101010101" charset="-122"/>
              </a:rPr>
              <a:t>非功能性需求</a:t>
            </a:r>
            <a:endParaRPr lang="zh-CN" altLang="zh-CN" sz="4800" dirty="0">
              <a:solidFill>
                <a:schemeClr val="bg2">
                  <a:lumMod val="50000"/>
                </a:schemeClr>
              </a:solidFill>
              <a:latin typeface="方正姚体" panose="02010601030101010101" charset="-122"/>
              <a:ea typeface="方正姚体" panose="02010601030101010101" charset="-122"/>
            </a:endParaRPr>
          </a:p>
        </p:txBody>
      </p:sp>
    </p:spTree>
    <p:extLst>
      <p:ext uri="{BB962C8B-B14F-4D97-AF65-F5344CB8AC3E}">
        <p14:creationId xmlns:p14="http://schemas.microsoft.com/office/powerpoint/2010/main" val="304150684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53340" y="-2659380"/>
            <a:ext cx="3083560" cy="6671310"/>
            <a:chOff x="-84" y="-4188"/>
            <a:chExt cx="4856" cy="10506"/>
          </a:xfrm>
        </p:grpSpPr>
        <p:grpSp>
          <p:nvGrpSpPr>
            <p:cNvPr id="33" name="组合 32"/>
            <p:cNvGrpSpPr/>
            <p:nvPr/>
          </p:nvGrpSpPr>
          <p:grpSpPr>
            <a:xfrm rot="17700000" flipH="1">
              <a:off x="-3129" y="-1143"/>
              <a:ext cx="10506" cy="4416"/>
              <a:chOff x="4235" y="0"/>
              <a:chExt cx="10192" cy="3964"/>
            </a:xfrm>
          </p:grpSpPr>
          <p:grpSp>
            <p:nvGrpSpPr>
              <p:cNvPr id="35" name="组合 34"/>
              <p:cNvGrpSpPr/>
              <p:nvPr/>
            </p:nvGrpSpPr>
            <p:grpSpPr>
              <a:xfrm>
                <a:off x="4235" y="0"/>
                <a:ext cx="9919" cy="3964"/>
                <a:chOff x="4235" y="0"/>
                <a:chExt cx="9919" cy="3964"/>
              </a:xfrm>
            </p:grpSpPr>
            <p:pic>
              <p:nvPicPr>
                <p:cNvPr id="36" name="图片 35" descr="400083054"/>
                <p:cNvPicPr>
                  <a:picLocks noChangeAspect="1"/>
                </p:cNvPicPr>
                <p:nvPr/>
              </p:nvPicPr>
              <p:blipFill>
                <a:blip r:embed="rId2"/>
                <a:srcRect l="20170" r="22753" b="67620"/>
                <a:stretch>
                  <a:fillRect/>
                </a:stretch>
              </p:blipFill>
              <p:spPr>
                <a:xfrm>
                  <a:off x="5114" y="0"/>
                  <a:ext cx="9041" cy="3419"/>
                </a:xfrm>
                <a:prstGeom prst="rect">
                  <a:avLst/>
                </a:prstGeom>
              </p:spPr>
            </p:pic>
            <p:sp>
              <p:nvSpPr>
                <p:cNvPr id="37" name="矩形 36"/>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8" name="矩形 37"/>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9" name="文本框 38"/>
            <p:cNvSpPr txBox="1"/>
            <p:nvPr/>
          </p:nvSpPr>
          <p:spPr>
            <a:xfrm>
              <a:off x="868" y="594"/>
              <a:ext cx="3904" cy="580"/>
            </a:xfrm>
            <a:prstGeom prst="rect">
              <a:avLst/>
            </a:prstGeom>
            <a:solidFill>
              <a:srgbClr val="FFFFFF"/>
            </a:solidFill>
            <a:ln>
              <a:solidFill>
                <a:srgbClr val="7B6F66"/>
              </a:solidFill>
            </a:ln>
          </p:spPr>
          <p:txBody>
            <a:bodyPr wrap="square" rtlCol="0">
              <a:spAutoFit/>
            </a:bodyPr>
            <a:lstStyle/>
            <a:p>
              <a:pPr algn="ctr"/>
              <a:r>
                <a:rPr lang="zh-CN" altLang="en-US" dirty="0">
                  <a:solidFill>
                    <a:schemeClr val="tx1">
                      <a:lumMod val="65000"/>
                      <a:lumOff val="35000"/>
                    </a:schemeClr>
                  </a:solidFill>
                  <a:latin typeface="微软雅黑" panose="020B0503020204020204" charset="-122"/>
                  <a:ea typeface="微软雅黑" panose="020B0503020204020204" charset="-122"/>
                  <a:cs typeface="+mn-ea"/>
                  <a:sym typeface="+mn-lt"/>
                </a:rPr>
                <a:t>外部接口需求</a:t>
              </a:r>
            </a:p>
          </p:txBody>
        </p:sp>
      </p:grpSp>
      <p:sp>
        <p:nvSpPr>
          <p:cNvPr id="2" name="矩形 1">
            <a:extLst>
              <a:ext uri="{FF2B5EF4-FFF2-40B4-BE49-F238E27FC236}">
                <a16:creationId xmlns:a16="http://schemas.microsoft.com/office/drawing/2014/main" id="{F2D1F967-93E1-404E-8F38-42456FEDE5B8}"/>
              </a:ext>
            </a:extLst>
          </p:cNvPr>
          <p:cNvSpPr/>
          <p:nvPr/>
        </p:nvSpPr>
        <p:spPr>
          <a:xfrm>
            <a:off x="2185121" y="1410787"/>
            <a:ext cx="7821758" cy="1569660"/>
          </a:xfrm>
          <a:prstGeom prst="rect">
            <a:avLst/>
          </a:prstGeom>
        </p:spPr>
        <p:txBody>
          <a:bodyPr wrap="square">
            <a:spAutoFit/>
          </a:bodyPr>
          <a:lstStyle/>
          <a:p>
            <a:pPr algn="just">
              <a:spcAft>
                <a:spcPts val="0"/>
              </a:spcAft>
            </a:pPr>
            <a:r>
              <a:rPr lang="zh-CN" altLang="en-US" sz="2400" b="1" kern="100" dirty="0">
                <a:solidFill>
                  <a:schemeClr val="bg2">
                    <a:lumMod val="25000"/>
                  </a:schemeClr>
                </a:solidFill>
                <a:latin typeface="Calibri" panose="020F0502020204030204" pitchFamily="34" charset="0"/>
                <a:cs typeface="Times New Roman" panose="02020603050405020304" pitchFamily="18" charset="0"/>
              </a:rPr>
              <a:t>软件接口需求</a:t>
            </a:r>
            <a:endParaRPr lang="en-US" altLang="zh-CN" sz="2400" b="1" kern="100" dirty="0">
              <a:solidFill>
                <a:schemeClr val="bg2">
                  <a:lumMod val="25000"/>
                </a:schemeClr>
              </a:solidFill>
              <a:latin typeface="Calibri" panose="020F0502020204030204" pitchFamily="34" charset="0"/>
              <a:cs typeface="Times New Roman" panose="02020603050405020304" pitchFamily="18" charset="0"/>
            </a:endParaRPr>
          </a:p>
          <a:p>
            <a:pPr algn="just">
              <a:spcAft>
                <a:spcPts val="0"/>
              </a:spcAft>
            </a:pPr>
            <a:r>
              <a:rPr lang="en-US" altLang="zh-CN" sz="2400" kern="100" dirty="0">
                <a:solidFill>
                  <a:schemeClr val="bg2">
                    <a:lumMod val="25000"/>
                  </a:schemeClr>
                </a:solidFill>
                <a:latin typeface="Calibri" panose="020F0502020204030204" pitchFamily="34" charset="0"/>
                <a:cs typeface="Times New Roman" panose="02020603050405020304" pitchFamily="18" charset="0"/>
              </a:rPr>
              <a:t>	</a:t>
            </a:r>
            <a:r>
              <a:rPr lang="zh-CN" altLang="zh-CN" sz="2400" kern="100" dirty="0">
                <a:solidFill>
                  <a:schemeClr val="bg2">
                    <a:lumMod val="25000"/>
                  </a:schemeClr>
                </a:solidFill>
                <a:latin typeface="Calibri" panose="020F0502020204030204" pitchFamily="34" charset="0"/>
                <a:cs typeface="Times New Roman" panose="02020603050405020304" pitchFamily="18" charset="0"/>
              </a:rPr>
              <a:t>服务器操作系统：</a:t>
            </a:r>
            <a:r>
              <a:rPr lang="en-US" altLang="zh-CN" sz="2400" kern="100" dirty="0">
                <a:solidFill>
                  <a:schemeClr val="bg2">
                    <a:lumMod val="25000"/>
                  </a:schemeClr>
                </a:solidFill>
                <a:latin typeface="Calibri" panose="020F0502020204030204" pitchFamily="34" charset="0"/>
                <a:cs typeface="Times New Roman" panose="02020603050405020304" pitchFamily="18" charset="0"/>
              </a:rPr>
              <a:t>Linux</a:t>
            </a:r>
            <a:endParaRPr lang="zh-CN" altLang="zh-CN" sz="2400" kern="100" dirty="0">
              <a:solidFill>
                <a:schemeClr val="bg2">
                  <a:lumMod val="25000"/>
                </a:schemeClr>
              </a:solidFill>
              <a:latin typeface="Calibri" panose="020F0502020204030204" pitchFamily="34" charset="0"/>
              <a:cs typeface="Times New Roman" panose="02020603050405020304" pitchFamily="18" charset="0"/>
            </a:endParaRPr>
          </a:p>
          <a:p>
            <a:pPr algn="just">
              <a:spcAft>
                <a:spcPts val="0"/>
              </a:spcAft>
            </a:pPr>
            <a:r>
              <a:rPr lang="en-US" altLang="zh-CN" sz="2400" kern="100" dirty="0">
                <a:solidFill>
                  <a:schemeClr val="bg2">
                    <a:lumMod val="25000"/>
                  </a:schemeClr>
                </a:solidFill>
                <a:latin typeface="Calibri" panose="020F0502020204030204" pitchFamily="34" charset="0"/>
                <a:cs typeface="Times New Roman" panose="02020603050405020304" pitchFamily="18" charset="0"/>
              </a:rPr>
              <a:t>	</a:t>
            </a:r>
            <a:r>
              <a:rPr lang="zh-CN" altLang="zh-CN" sz="2400" kern="100" dirty="0">
                <a:solidFill>
                  <a:schemeClr val="bg2">
                    <a:lumMod val="25000"/>
                  </a:schemeClr>
                </a:solidFill>
                <a:latin typeface="Calibri" panose="020F0502020204030204" pitchFamily="34" charset="0"/>
                <a:cs typeface="Times New Roman" panose="02020603050405020304" pitchFamily="18" charset="0"/>
              </a:rPr>
              <a:t>客户端操作系统：</a:t>
            </a:r>
            <a:r>
              <a:rPr lang="en-US" altLang="zh-CN" sz="2400" kern="100" dirty="0">
                <a:solidFill>
                  <a:schemeClr val="bg2">
                    <a:lumMod val="25000"/>
                  </a:schemeClr>
                </a:solidFill>
                <a:latin typeface="Calibri" panose="020F0502020204030204" pitchFamily="34" charset="0"/>
                <a:cs typeface="Times New Roman" panose="02020603050405020304" pitchFamily="18" charset="0"/>
              </a:rPr>
              <a:t>Windows 7/8/10</a:t>
            </a:r>
            <a:r>
              <a:rPr lang="zh-CN" altLang="zh-CN" sz="2400" kern="100" dirty="0">
                <a:solidFill>
                  <a:schemeClr val="bg2">
                    <a:lumMod val="25000"/>
                  </a:schemeClr>
                </a:solidFill>
                <a:latin typeface="Calibri" panose="020F0502020204030204" pitchFamily="34" charset="0"/>
                <a:cs typeface="Times New Roman" panose="02020603050405020304" pitchFamily="18" charset="0"/>
              </a:rPr>
              <a:t>，</a:t>
            </a:r>
            <a:r>
              <a:rPr lang="en-US" altLang="zh-CN" sz="2400" kern="100" dirty="0">
                <a:solidFill>
                  <a:schemeClr val="bg2">
                    <a:lumMod val="25000"/>
                  </a:schemeClr>
                </a:solidFill>
                <a:latin typeface="Calibri" panose="020F0502020204030204" pitchFamily="34" charset="0"/>
                <a:cs typeface="Times New Roman" panose="02020603050405020304" pitchFamily="18" charset="0"/>
              </a:rPr>
              <a:t>IOS</a:t>
            </a:r>
            <a:r>
              <a:rPr lang="zh-CN" altLang="zh-CN" sz="2400" kern="100" dirty="0">
                <a:solidFill>
                  <a:schemeClr val="bg2">
                    <a:lumMod val="25000"/>
                  </a:schemeClr>
                </a:solidFill>
                <a:latin typeface="Calibri" panose="020F0502020204030204" pitchFamily="34" charset="0"/>
                <a:cs typeface="Times New Roman" panose="02020603050405020304" pitchFamily="18" charset="0"/>
              </a:rPr>
              <a:t>，</a:t>
            </a:r>
            <a:r>
              <a:rPr lang="en-US" altLang="zh-CN" sz="2400" kern="100" dirty="0">
                <a:solidFill>
                  <a:schemeClr val="bg2">
                    <a:lumMod val="25000"/>
                  </a:schemeClr>
                </a:solidFill>
                <a:latin typeface="Calibri" panose="020F0502020204030204" pitchFamily="34" charset="0"/>
                <a:cs typeface="Times New Roman" panose="02020603050405020304" pitchFamily="18" charset="0"/>
              </a:rPr>
              <a:t>Android</a:t>
            </a:r>
            <a:endParaRPr lang="zh-CN" altLang="zh-CN" sz="2400" kern="100" dirty="0">
              <a:solidFill>
                <a:schemeClr val="bg2">
                  <a:lumMod val="25000"/>
                </a:schemeClr>
              </a:solidFill>
              <a:latin typeface="Calibri" panose="020F0502020204030204" pitchFamily="34" charset="0"/>
              <a:cs typeface="Times New Roman" panose="02020603050405020304" pitchFamily="18" charset="0"/>
            </a:endParaRPr>
          </a:p>
          <a:p>
            <a:r>
              <a:rPr lang="en-US" altLang="zh-CN" sz="2400" dirty="0">
                <a:solidFill>
                  <a:schemeClr val="bg2">
                    <a:lumMod val="25000"/>
                  </a:schemeClr>
                </a:solidFill>
                <a:latin typeface="Calibri" panose="020F0502020204030204" pitchFamily="34" charset="0"/>
                <a:cs typeface="Times New Roman" panose="02020603050405020304" pitchFamily="18" charset="0"/>
              </a:rPr>
              <a:t>	</a:t>
            </a:r>
            <a:r>
              <a:rPr lang="zh-CN" altLang="zh-CN" sz="2400" dirty="0">
                <a:solidFill>
                  <a:schemeClr val="bg2">
                    <a:lumMod val="25000"/>
                  </a:schemeClr>
                </a:solidFill>
                <a:latin typeface="Calibri" panose="020F0502020204030204" pitchFamily="34" charset="0"/>
                <a:cs typeface="Times New Roman" panose="02020603050405020304" pitchFamily="18" charset="0"/>
              </a:rPr>
              <a:t>客户端浏览器：</a:t>
            </a:r>
            <a:r>
              <a:rPr lang="en-US" altLang="zh-CN" sz="2400" dirty="0">
                <a:solidFill>
                  <a:schemeClr val="bg2">
                    <a:lumMod val="25000"/>
                  </a:schemeClr>
                </a:solidFill>
                <a:latin typeface="Calibri" panose="020F0502020204030204" pitchFamily="34" charset="0"/>
                <a:cs typeface="Times New Roman" panose="02020603050405020304" pitchFamily="18" charset="0"/>
              </a:rPr>
              <a:t>Internet Explorer</a:t>
            </a:r>
            <a:r>
              <a:rPr lang="zh-CN" altLang="zh-CN" sz="2400" dirty="0">
                <a:solidFill>
                  <a:schemeClr val="bg2">
                    <a:lumMod val="25000"/>
                  </a:schemeClr>
                </a:solidFill>
                <a:latin typeface="Calibri" panose="020F0502020204030204" pitchFamily="34" charset="0"/>
                <a:cs typeface="Times New Roman" panose="02020603050405020304" pitchFamily="18" charset="0"/>
              </a:rPr>
              <a:t>，</a:t>
            </a:r>
            <a:r>
              <a:rPr lang="en-US" altLang="zh-CN" sz="2400" dirty="0" err="1">
                <a:solidFill>
                  <a:schemeClr val="bg2">
                    <a:lumMod val="25000"/>
                  </a:schemeClr>
                </a:solidFill>
                <a:latin typeface="Calibri" panose="020F0502020204030204" pitchFamily="34" charset="0"/>
                <a:cs typeface="Times New Roman" panose="02020603050405020304" pitchFamily="18" charset="0"/>
              </a:rPr>
              <a:t>FireFox</a:t>
            </a:r>
            <a:r>
              <a:rPr lang="zh-CN" altLang="zh-CN" sz="2400" dirty="0">
                <a:solidFill>
                  <a:schemeClr val="bg2">
                    <a:lumMod val="25000"/>
                  </a:schemeClr>
                </a:solidFill>
                <a:latin typeface="Calibri" panose="020F0502020204030204" pitchFamily="34" charset="0"/>
                <a:cs typeface="Times New Roman" panose="02020603050405020304" pitchFamily="18" charset="0"/>
              </a:rPr>
              <a:t>，</a:t>
            </a:r>
            <a:r>
              <a:rPr lang="en-US" altLang="zh-CN" sz="2400" dirty="0" err="1">
                <a:solidFill>
                  <a:schemeClr val="bg2">
                    <a:lumMod val="25000"/>
                  </a:schemeClr>
                </a:solidFill>
                <a:latin typeface="Calibri" panose="020F0502020204030204" pitchFamily="34" charset="0"/>
                <a:cs typeface="Times New Roman" panose="02020603050405020304" pitchFamily="18" charset="0"/>
              </a:rPr>
              <a:t>Chrom</a:t>
            </a:r>
            <a:endParaRPr lang="zh-CN" altLang="en-US" dirty="0">
              <a:solidFill>
                <a:schemeClr val="bg2">
                  <a:lumMod val="25000"/>
                </a:schemeClr>
              </a:solidFill>
            </a:endParaRPr>
          </a:p>
        </p:txBody>
      </p:sp>
      <p:sp>
        <p:nvSpPr>
          <p:cNvPr id="10" name="矩形 9">
            <a:extLst>
              <a:ext uri="{FF2B5EF4-FFF2-40B4-BE49-F238E27FC236}">
                <a16:creationId xmlns:a16="http://schemas.microsoft.com/office/drawing/2014/main" id="{CEAFBAFD-C974-4EC2-8411-EEADAB8BADA1}"/>
              </a:ext>
            </a:extLst>
          </p:cNvPr>
          <p:cNvSpPr/>
          <p:nvPr/>
        </p:nvSpPr>
        <p:spPr>
          <a:xfrm>
            <a:off x="2159577" y="3429000"/>
            <a:ext cx="3840164" cy="2308324"/>
          </a:xfrm>
          <a:prstGeom prst="rect">
            <a:avLst/>
          </a:prstGeom>
        </p:spPr>
        <p:txBody>
          <a:bodyPr wrap="square">
            <a:spAutoFit/>
          </a:bodyPr>
          <a:lstStyle/>
          <a:p>
            <a:pPr algn="just">
              <a:spcAft>
                <a:spcPts val="0"/>
              </a:spcAft>
            </a:pPr>
            <a:r>
              <a:rPr lang="zh-CN" altLang="en-US" sz="2400" b="1" kern="100" dirty="0">
                <a:solidFill>
                  <a:schemeClr val="bg2">
                    <a:lumMod val="25000"/>
                  </a:schemeClr>
                </a:solidFill>
                <a:latin typeface="Calibri" panose="020F0502020204030204" pitchFamily="34" charset="0"/>
                <a:cs typeface="Times New Roman" panose="02020603050405020304" pitchFamily="18" charset="0"/>
              </a:rPr>
              <a:t>硬件接口需求</a:t>
            </a:r>
            <a:endParaRPr lang="en-US" altLang="zh-CN" sz="2400" b="1" kern="100" dirty="0">
              <a:solidFill>
                <a:schemeClr val="bg2">
                  <a:lumMod val="25000"/>
                </a:schemeClr>
              </a:solidFill>
              <a:latin typeface="Calibri" panose="020F0502020204030204" pitchFamily="34" charset="0"/>
              <a:cs typeface="Times New Roman" panose="02020603050405020304" pitchFamily="18" charset="0"/>
            </a:endParaRPr>
          </a:p>
          <a:p>
            <a:pPr algn="just">
              <a:spcAft>
                <a:spcPts val="0"/>
              </a:spcAft>
            </a:pPr>
            <a:r>
              <a:rPr lang="en-US" altLang="zh-CN" sz="2400" kern="100" dirty="0">
                <a:solidFill>
                  <a:schemeClr val="bg2">
                    <a:lumMod val="25000"/>
                  </a:schemeClr>
                </a:solidFill>
                <a:latin typeface="Calibri" panose="020F0502020204030204" pitchFamily="34" charset="0"/>
                <a:cs typeface="Times New Roman" panose="02020603050405020304" pitchFamily="18" charset="0"/>
              </a:rPr>
              <a:t>	</a:t>
            </a:r>
            <a:r>
              <a:rPr lang="zh-CN" altLang="zh-CN" sz="2400" kern="100" dirty="0">
                <a:solidFill>
                  <a:schemeClr val="bg2">
                    <a:lumMod val="25000"/>
                  </a:schemeClr>
                </a:solidFill>
                <a:latin typeface="Calibri" panose="020F0502020204030204" pitchFamily="34" charset="0"/>
                <a:cs typeface="Times New Roman" panose="02020603050405020304" pitchFamily="18" charset="0"/>
              </a:rPr>
              <a:t>服务器硬件：</a:t>
            </a:r>
            <a:r>
              <a:rPr lang="en-US" altLang="zh-CN" sz="2400" kern="100" dirty="0">
                <a:solidFill>
                  <a:schemeClr val="bg2">
                    <a:lumMod val="25000"/>
                  </a:schemeClr>
                </a:solidFill>
                <a:latin typeface="Calibri" panose="020F0502020204030204" pitchFamily="34" charset="0"/>
                <a:cs typeface="Times New Roman" panose="02020603050405020304" pitchFamily="18" charset="0"/>
              </a:rPr>
              <a:t>16</a:t>
            </a:r>
            <a:r>
              <a:rPr lang="zh-CN" altLang="zh-CN" sz="2400" kern="100" dirty="0">
                <a:solidFill>
                  <a:schemeClr val="bg2">
                    <a:lumMod val="25000"/>
                  </a:schemeClr>
                </a:solidFill>
                <a:latin typeface="Calibri" panose="020F0502020204030204" pitchFamily="34" charset="0"/>
                <a:cs typeface="Times New Roman" panose="02020603050405020304" pitchFamily="18" charset="0"/>
              </a:rPr>
              <a:t>核</a:t>
            </a:r>
            <a:r>
              <a:rPr lang="en-US" altLang="zh-CN" sz="2400" kern="100" dirty="0">
                <a:solidFill>
                  <a:schemeClr val="bg2">
                    <a:lumMod val="25000"/>
                  </a:schemeClr>
                </a:solidFill>
                <a:latin typeface="Calibri" panose="020F0502020204030204" pitchFamily="34" charset="0"/>
                <a:cs typeface="Times New Roman" panose="02020603050405020304" pitchFamily="18" charset="0"/>
              </a:rPr>
              <a:t>CPU</a:t>
            </a:r>
            <a:r>
              <a:rPr lang="zh-CN" altLang="en-US" sz="2400" kern="100" dirty="0">
                <a:solidFill>
                  <a:schemeClr val="bg2">
                    <a:lumMod val="25000"/>
                  </a:schemeClr>
                </a:solidFill>
                <a:latin typeface="Calibri" panose="020F0502020204030204" pitchFamily="34" charset="0"/>
                <a:cs typeface="Times New Roman" panose="02020603050405020304" pitchFamily="18" charset="0"/>
              </a:rPr>
              <a:t>、</a:t>
            </a:r>
            <a:r>
              <a:rPr lang="en-US" altLang="zh-CN" sz="2400" kern="100" dirty="0">
                <a:solidFill>
                  <a:schemeClr val="bg2">
                    <a:lumMod val="25000"/>
                  </a:schemeClr>
                </a:solidFill>
                <a:latin typeface="Calibri" panose="020F0502020204030204" pitchFamily="34" charset="0"/>
                <a:cs typeface="Times New Roman" panose="02020603050405020304" pitchFamily="18" charset="0"/>
              </a:rPr>
              <a:t>64GB</a:t>
            </a:r>
            <a:r>
              <a:rPr lang="zh-CN" altLang="zh-CN" sz="2400" kern="100" dirty="0">
                <a:solidFill>
                  <a:schemeClr val="bg2">
                    <a:lumMod val="25000"/>
                  </a:schemeClr>
                </a:solidFill>
                <a:latin typeface="Calibri" panose="020F0502020204030204" pitchFamily="34" charset="0"/>
                <a:cs typeface="Times New Roman" panose="02020603050405020304" pitchFamily="18" charset="0"/>
              </a:rPr>
              <a:t>内存</a:t>
            </a:r>
            <a:r>
              <a:rPr lang="zh-CN" altLang="en-US" sz="2400" kern="100" dirty="0">
                <a:solidFill>
                  <a:schemeClr val="bg2">
                    <a:lumMod val="25000"/>
                  </a:schemeClr>
                </a:solidFill>
                <a:latin typeface="Calibri" panose="020F0502020204030204" pitchFamily="34" charset="0"/>
                <a:cs typeface="Times New Roman" panose="02020603050405020304" pitchFamily="18" charset="0"/>
              </a:rPr>
              <a:t>、</a:t>
            </a:r>
            <a:r>
              <a:rPr lang="en-US" altLang="zh-CN" sz="2400" kern="100" dirty="0">
                <a:solidFill>
                  <a:schemeClr val="bg2">
                    <a:lumMod val="25000"/>
                  </a:schemeClr>
                </a:solidFill>
                <a:latin typeface="Calibri" panose="020F0502020204030204" pitchFamily="34" charset="0"/>
                <a:cs typeface="Times New Roman" panose="02020603050405020304" pitchFamily="18" charset="0"/>
              </a:rPr>
              <a:t>1PB</a:t>
            </a:r>
            <a:r>
              <a:rPr lang="zh-CN" altLang="zh-CN" sz="2400" kern="100" dirty="0">
                <a:solidFill>
                  <a:schemeClr val="bg2">
                    <a:lumMod val="25000"/>
                  </a:schemeClr>
                </a:solidFill>
                <a:latin typeface="Calibri" panose="020F0502020204030204" pitchFamily="34" charset="0"/>
                <a:cs typeface="Times New Roman" panose="02020603050405020304" pitchFamily="18" charset="0"/>
              </a:rPr>
              <a:t>机械硬盘</a:t>
            </a:r>
            <a:endParaRPr lang="en-US" altLang="zh-CN" sz="2400" kern="100" dirty="0">
              <a:solidFill>
                <a:schemeClr val="bg2">
                  <a:lumMod val="25000"/>
                </a:schemeClr>
              </a:solidFill>
              <a:latin typeface="Calibri" panose="020F0502020204030204" pitchFamily="34" charset="0"/>
              <a:cs typeface="Times New Roman" panose="02020603050405020304" pitchFamily="18" charset="0"/>
            </a:endParaRPr>
          </a:p>
          <a:p>
            <a:pPr algn="just">
              <a:spcAft>
                <a:spcPts val="0"/>
              </a:spcAft>
            </a:pPr>
            <a:r>
              <a:rPr lang="en-US" altLang="zh-CN" sz="2400" kern="100" dirty="0">
                <a:solidFill>
                  <a:schemeClr val="bg2">
                    <a:lumMod val="25000"/>
                  </a:schemeClr>
                </a:solidFill>
                <a:latin typeface="Calibri" panose="020F0502020204030204" pitchFamily="34" charset="0"/>
                <a:cs typeface="Times New Roman" panose="02020603050405020304" pitchFamily="18" charset="0"/>
              </a:rPr>
              <a:t>	</a:t>
            </a:r>
            <a:r>
              <a:rPr lang="zh-CN" altLang="zh-CN" sz="2400" kern="100" dirty="0">
                <a:solidFill>
                  <a:schemeClr val="bg2">
                    <a:lumMod val="25000"/>
                  </a:schemeClr>
                </a:solidFill>
                <a:latin typeface="Calibri" panose="020F0502020204030204" pitchFamily="34" charset="0"/>
                <a:cs typeface="Times New Roman" panose="02020603050405020304" pitchFamily="18" charset="0"/>
              </a:rPr>
              <a:t>客户端硬件：苹果手机、安卓手机、</a:t>
            </a:r>
            <a:r>
              <a:rPr lang="en-US" altLang="zh-CN" sz="2400" kern="100" dirty="0">
                <a:solidFill>
                  <a:schemeClr val="bg2">
                    <a:lumMod val="25000"/>
                  </a:schemeClr>
                </a:solidFill>
                <a:latin typeface="Calibri" panose="020F0502020204030204" pitchFamily="34" charset="0"/>
                <a:cs typeface="Times New Roman" panose="02020603050405020304" pitchFamily="18" charset="0"/>
              </a:rPr>
              <a:t>PC</a:t>
            </a:r>
            <a:r>
              <a:rPr lang="zh-CN" altLang="zh-CN" sz="2400" kern="100" dirty="0">
                <a:solidFill>
                  <a:schemeClr val="bg2">
                    <a:lumMod val="25000"/>
                  </a:schemeClr>
                </a:solidFill>
                <a:latin typeface="Calibri" panose="020F0502020204030204" pitchFamily="34" charset="0"/>
                <a:cs typeface="Times New Roman" panose="02020603050405020304" pitchFamily="18" charset="0"/>
              </a:rPr>
              <a:t>机</a:t>
            </a:r>
          </a:p>
        </p:txBody>
      </p:sp>
      <p:sp>
        <p:nvSpPr>
          <p:cNvPr id="3" name="矩形 2">
            <a:extLst>
              <a:ext uri="{FF2B5EF4-FFF2-40B4-BE49-F238E27FC236}">
                <a16:creationId xmlns:a16="http://schemas.microsoft.com/office/drawing/2014/main" id="{86479D71-0601-452D-A18A-2FC719CD8DFC}"/>
              </a:ext>
            </a:extLst>
          </p:cNvPr>
          <p:cNvSpPr/>
          <p:nvPr/>
        </p:nvSpPr>
        <p:spPr>
          <a:xfrm>
            <a:off x="6647543" y="3429000"/>
            <a:ext cx="3036784" cy="1200329"/>
          </a:xfrm>
          <a:prstGeom prst="rect">
            <a:avLst/>
          </a:prstGeom>
        </p:spPr>
        <p:txBody>
          <a:bodyPr wrap="square">
            <a:spAutoFit/>
          </a:bodyPr>
          <a:lstStyle/>
          <a:p>
            <a:pPr algn="just">
              <a:spcAft>
                <a:spcPts val="0"/>
              </a:spcAft>
            </a:pPr>
            <a:r>
              <a:rPr lang="zh-CN" altLang="en-US" sz="2400" b="1" kern="100" dirty="0">
                <a:solidFill>
                  <a:schemeClr val="bg2">
                    <a:lumMod val="25000"/>
                  </a:schemeClr>
                </a:solidFill>
                <a:latin typeface="Calibri" panose="020F0502020204030204" pitchFamily="34" charset="0"/>
                <a:cs typeface="Times New Roman" panose="02020603050405020304" pitchFamily="18" charset="0"/>
              </a:rPr>
              <a:t>通信接口需求</a:t>
            </a:r>
            <a:endParaRPr lang="en-US" altLang="zh-CN" sz="2400" b="1" kern="100" dirty="0">
              <a:solidFill>
                <a:schemeClr val="bg2">
                  <a:lumMod val="25000"/>
                </a:schemeClr>
              </a:solidFill>
              <a:latin typeface="Calibri" panose="020F0502020204030204" pitchFamily="34" charset="0"/>
              <a:cs typeface="Times New Roman" panose="02020603050405020304" pitchFamily="18" charset="0"/>
            </a:endParaRPr>
          </a:p>
          <a:p>
            <a:pPr algn="just">
              <a:spcAft>
                <a:spcPts val="0"/>
              </a:spcAft>
            </a:pPr>
            <a:r>
              <a:rPr lang="en-US" altLang="zh-CN" sz="2400" kern="100" dirty="0">
                <a:solidFill>
                  <a:schemeClr val="bg2">
                    <a:lumMod val="25000"/>
                  </a:schemeClr>
                </a:solidFill>
                <a:latin typeface="Calibri" panose="020F0502020204030204" pitchFamily="34" charset="0"/>
                <a:cs typeface="Times New Roman" panose="02020603050405020304" pitchFamily="18" charset="0"/>
              </a:rPr>
              <a:t>	</a:t>
            </a:r>
            <a:r>
              <a:rPr lang="zh-CN" altLang="zh-CN" sz="2400" kern="100" dirty="0">
                <a:solidFill>
                  <a:schemeClr val="bg2">
                    <a:lumMod val="25000"/>
                  </a:schemeClr>
                </a:solidFill>
                <a:latin typeface="Calibri" panose="020F0502020204030204" pitchFamily="34" charset="0"/>
                <a:cs typeface="Times New Roman" panose="02020603050405020304" pitchFamily="18" charset="0"/>
              </a:rPr>
              <a:t>网络环境</a:t>
            </a:r>
            <a:r>
              <a:rPr lang="en-US" altLang="zh-CN" sz="2400" kern="100" dirty="0">
                <a:solidFill>
                  <a:schemeClr val="bg2">
                    <a:lumMod val="25000"/>
                  </a:schemeClr>
                </a:solidFill>
                <a:latin typeface="Calibri" panose="020F0502020204030204" pitchFamily="34" charset="0"/>
                <a:cs typeface="Times New Roman" panose="02020603050405020304" pitchFamily="18" charset="0"/>
              </a:rPr>
              <a:t>4G</a:t>
            </a:r>
            <a:r>
              <a:rPr lang="zh-CN" altLang="zh-CN" sz="2400" kern="100" dirty="0">
                <a:solidFill>
                  <a:schemeClr val="bg2">
                    <a:lumMod val="25000"/>
                  </a:schemeClr>
                </a:solidFill>
                <a:latin typeface="Calibri" panose="020F0502020204030204" pitchFamily="34" charset="0"/>
                <a:cs typeface="Times New Roman" panose="02020603050405020304" pitchFamily="18" charset="0"/>
              </a:rPr>
              <a:t>无线网络、</a:t>
            </a:r>
            <a:r>
              <a:rPr lang="en-US" altLang="zh-CN" sz="2400" kern="100" dirty="0">
                <a:solidFill>
                  <a:schemeClr val="bg2">
                    <a:lumMod val="25000"/>
                  </a:schemeClr>
                </a:solidFill>
                <a:latin typeface="Calibri" panose="020F0502020204030204" pitchFamily="34" charset="0"/>
                <a:cs typeface="Times New Roman" panose="02020603050405020304" pitchFamily="18" charset="0"/>
              </a:rPr>
              <a:t>100M</a:t>
            </a:r>
            <a:r>
              <a:rPr lang="zh-CN" altLang="zh-CN" sz="2400" kern="100" dirty="0">
                <a:solidFill>
                  <a:schemeClr val="bg2">
                    <a:lumMod val="25000"/>
                  </a:schemeClr>
                </a:solidFill>
                <a:latin typeface="Calibri" panose="020F0502020204030204" pitchFamily="34" charset="0"/>
                <a:cs typeface="Times New Roman" panose="02020603050405020304" pitchFamily="18" charset="0"/>
              </a:rPr>
              <a:t>宽带</a:t>
            </a:r>
          </a:p>
        </p:txBody>
      </p:sp>
    </p:spTree>
    <p:extLst>
      <p:ext uri="{BB962C8B-B14F-4D97-AF65-F5344CB8AC3E}">
        <p14:creationId xmlns:p14="http://schemas.microsoft.com/office/powerpoint/2010/main" val="130190284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287655" y="264160"/>
            <a:ext cx="11587480" cy="6335395"/>
          </a:xfrm>
          <a:prstGeom prst="rect">
            <a:avLst/>
          </a:prstGeom>
          <a:solidFill>
            <a:schemeClr val="bg1"/>
          </a:solid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nvGrpSpPr>
          <p:cNvPr id="20" name="组合 19"/>
          <p:cNvGrpSpPr/>
          <p:nvPr/>
        </p:nvGrpSpPr>
        <p:grpSpPr>
          <a:xfrm>
            <a:off x="338188" y="3481070"/>
            <a:ext cx="11536947" cy="3014966"/>
            <a:chOff x="-108" y="5946"/>
            <a:chExt cx="19312" cy="4853"/>
          </a:xfrm>
        </p:grpSpPr>
        <p:pic>
          <p:nvPicPr>
            <p:cNvPr id="21" name="图片 20" descr="400083054"/>
            <p:cNvPicPr>
              <a:picLocks noChangeAspect="1"/>
            </p:cNvPicPr>
            <p:nvPr/>
          </p:nvPicPr>
          <p:blipFill>
            <a:blip r:embed="rId3"/>
            <a:srcRect t="62118"/>
            <a:stretch>
              <a:fillRect/>
            </a:stretch>
          </p:blipFill>
          <p:spPr>
            <a:xfrm>
              <a:off x="-108" y="5946"/>
              <a:ext cx="19312" cy="4853"/>
            </a:xfrm>
            <a:prstGeom prst="rect">
              <a:avLst/>
            </a:prstGeom>
          </p:spPr>
        </p:pic>
        <p:sp>
          <p:nvSpPr>
            <p:cNvPr id="22" name="矩形 21"/>
            <p:cNvSpPr/>
            <p:nvPr/>
          </p:nvSpPr>
          <p:spPr>
            <a:xfrm>
              <a:off x="4038" y="6139"/>
              <a:ext cx="11616"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文本框 2"/>
          <p:cNvSpPr txBox="1"/>
          <p:nvPr/>
        </p:nvSpPr>
        <p:spPr>
          <a:xfrm>
            <a:off x="4907528" y="524438"/>
            <a:ext cx="2376939" cy="523220"/>
          </a:xfrm>
          <a:prstGeom prst="rect">
            <a:avLst/>
          </a:prstGeom>
          <a:noFill/>
        </p:spPr>
        <p:txBody>
          <a:bodyPr wrap="square" rtlCol="0">
            <a:spAutoFit/>
          </a:bodyPr>
          <a:lstStyle/>
          <a:p>
            <a:pPr algn="dist"/>
            <a:r>
              <a:rPr lang="en-US" altLang="zh-CN" sz="2800" b="1" dirty="0">
                <a:solidFill>
                  <a:schemeClr val="bg2">
                    <a:lumMod val="50000"/>
                  </a:schemeClr>
                </a:solidFill>
                <a:latin typeface="方正姚体" panose="02010601030101010101" charset="-122"/>
                <a:ea typeface="方正姚体" panose="02010601030101010101" charset="-122"/>
              </a:rPr>
              <a:t>PART  ELEVEN</a:t>
            </a:r>
          </a:p>
        </p:txBody>
      </p:sp>
      <p:sp>
        <p:nvSpPr>
          <p:cNvPr id="4" name="文本框 3"/>
          <p:cNvSpPr txBox="1"/>
          <p:nvPr/>
        </p:nvSpPr>
        <p:spPr>
          <a:xfrm>
            <a:off x="4387815" y="2590121"/>
            <a:ext cx="3416363" cy="830997"/>
          </a:xfrm>
          <a:prstGeom prst="rect">
            <a:avLst/>
          </a:prstGeom>
          <a:noFill/>
        </p:spPr>
        <p:txBody>
          <a:bodyPr wrap="square" rtlCol="0">
            <a:spAutoFit/>
          </a:bodyPr>
          <a:lstStyle/>
          <a:p>
            <a:pPr algn="dist"/>
            <a:r>
              <a:rPr lang="en-US" altLang="zh-CN" sz="4800" dirty="0">
                <a:solidFill>
                  <a:schemeClr val="bg2">
                    <a:lumMod val="50000"/>
                  </a:schemeClr>
                </a:solidFill>
                <a:latin typeface="方正姚体" panose="02010601030101010101" charset="-122"/>
                <a:ea typeface="方正姚体" panose="02010601030101010101" charset="-122"/>
              </a:rPr>
              <a:t>11.</a:t>
            </a:r>
            <a:r>
              <a:rPr lang="zh-CN" altLang="en-US" sz="4800" dirty="0">
                <a:solidFill>
                  <a:schemeClr val="bg2">
                    <a:lumMod val="50000"/>
                  </a:schemeClr>
                </a:solidFill>
                <a:latin typeface="方正姚体" panose="02010601030101010101" charset="-122"/>
                <a:ea typeface="方正姚体" panose="02010601030101010101" charset="-122"/>
              </a:rPr>
              <a:t>测试用例</a:t>
            </a:r>
            <a:endParaRPr lang="zh-CN" altLang="zh-CN" sz="4800" dirty="0">
              <a:solidFill>
                <a:schemeClr val="bg2">
                  <a:lumMod val="50000"/>
                </a:schemeClr>
              </a:solidFill>
              <a:latin typeface="方正姚体" panose="02010601030101010101" charset="-122"/>
              <a:ea typeface="方正姚体" panose="02010601030101010101" charset="-122"/>
            </a:endParaRPr>
          </a:p>
        </p:txBody>
      </p:sp>
    </p:spTree>
    <p:extLst>
      <p:ext uri="{BB962C8B-B14F-4D97-AF65-F5344CB8AC3E}">
        <p14:creationId xmlns:p14="http://schemas.microsoft.com/office/powerpoint/2010/main" val="142681733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53340" y="-2659380"/>
            <a:ext cx="3083560" cy="6671310"/>
            <a:chOff x="-84" y="-4188"/>
            <a:chExt cx="4856" cy="10506"/>
          </a:xfrm>
        </p:grpSpPr>
        <p:grpSp>
          <p:nvGrpSpPr>
            <p:cNvPr id="33" name="组合 32"/>
            <p:cNvGrpSpPr/>
            <p:nvPr/>
          </p:nvGrpSpPr>
          <p:grpSpPr>
            <a:xfrm rot="17700000" flipH="1">
              <a:off x="-3129" y="-1143"/>
              <a:ext cx="10506" cy="4416"/>
              <a:chOff x="4235" y="0"/>
              <a:chExt cx="10192" cy="3964"/>
            </a:xfrm>
          </p:grpSpPr>
          <p:grpSp>
            <p:nvGrpSpPr>
              <p:cNvPr id="35" name="组合 34"/>
              <p:cNvGrpSpPr/>
              <p:nvPr/>
            </p:nvGrpSpPr>
            <p:grpSpPr>
              <a:xfrm>
                <a:off x="4235" y="0"/>
                <a:ext cx="9919" cy="3964"/>
                <a:chOff x="4235" y="0"/>
                <a:chExt cx="9919" cy="3964"/>
              </a:xfrm>
            </p:grpSpPr>
            <p:pic>
              <p:nvPicPr>
                <p:cNvPr id="36" name="图片 35" descr="400083054"/>
                <p:cNvPicPr>
                  <a:picLocks noChangeAspect="1"/>
                </p:cNvPicPr>
                <p:nvPr/>
              </p:nvPicPr>
              <p:blipFill>
                <a:blip r:embed="rId2"/>
                <a:srcRect l="20170" r="22753" b="67620"/>
                <a:stretch>
                  <a:fillRect/>
                </a:stretch>
              </p:blipFill>
              <p:spPr>
                <a:xfrm>
                  <a:off x="5114" y="0"/>
                  <a:ext cx="9041" cy="3419"/>
                </a:xfrm>
                <a:prstGeom prst="rect">
                  <a:avLst/>
                </a:prstGeom>
              </p:spPr>
            </p:pic>
            <p:sp>
              <p:nvSpPr>
                <p:cNvPr id="37" name="矩形 36"/>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8" name="矩形 37"/>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9" name="文本框 38"/>
            <p:cNvSpPr txBox="1"/>
            <p:nvPr/>
          </p:nvSpPr>
          <p:spPr>
            <a:xfrm>
              <a:off x="868" y="594"/>
              <a:ext cx="3904" cy="580"/>
            </a:xfrm>
            <a:prstGeom prst="rect">
              <a:avLst/>
            </a:prstGeom>
            <a:solidFill>
              <a:srgbClr val="FFFFFF"/>
            </a:solidFill>
            <a:ln>
              <a:solidFill>
                <a:srgbClr val="7B6F66"/>
              </a:solidFill>
            </a:ln>
          </p:spPr>
          <p:txBody>
            <a:bodyPr wrap="square" rtlCol="0">
              <a:spAutoFit/>
            </a:bodyPr>
            <a:lstStyle/>
            <a:p>
              <a:pPr algn="ctr"/>
              <a:r>
                <a:rPr lang="en-US" altLang="zh-CN" dirty="0">
                  <a:solidFill>
                    <a:schemeClr val="tx1">
                      <a:lumMod val="65000"/>
                      <a:lumOff val="35000"/>
                    </a:schemeClr>
                  </a:solidFill>
                  <a:latin typeface="微软雅黑" panose="020B0503020204020204" charset="-122"/>
                  <a:ea typeface="微软雅黑" panose="020B0503020204020204" charset="-122"/>
                  <a:cs typeface="+mn-ea"/>
                  <a:sym typeface="+mn-lt"/>
                </a:rPr>
                <a:t>APP</a:t>
              </a:r>
              <a:r>
                <a:rPr lang="zh-CN" altLang="en-US" dirty="0">
                  <a:solidFill>
                    <a:schemeClr val="tx1">
                      <a:lumMod val="65000"/>
                      <a:lumOff val="35000"/>
                    </a:schemeClr>
                  </a:solidFill>
                  <a:latin typeface="微软雅黑" panose="020B0503020204020204" charset="-122"/>
                  <a:ea typeface="微软雅黑" panose="020B0503020204020204" charset="-122"/>
                  <a:cs typeface="+mn-ea"/>
                  <a:sym typeface="+mn-lt"/>
                </a:rPr>
                <a:t>端测试用例</a:t>
              </a:r>
            </a:p>
          </p:txBody>
        </p:sp>
      </p:grpSp>
      <p:graphicFrame>
        <p:nvGraphicFramePr>
          <p:cNvPr id="2" name="表格 1">
            <a:extLst>
              <a:ext uri="{FF2B5EF4-FFF2-40B4-BE49-F238E27FC236}">
                <a16:creationId xmlns:a16="http://schemas.microsoft.com/office/drawing/2014/main" id="{1B3F30E9-0D3A-43E4-BAD1-7287A5132124}"/>
              </a:ext>
            </a:extLst>
          </p:cNvPr>
          <p:cNvGraphicFramePr>
            <a:graphicFrameLocks noGrp="1"/>
          </p:cNvGraphicFramePr>
          <p:nvPr>
            <p:extLst>
              <p:ext uri="{D42A27DB-BD31-4B8C-83A1-F6EECF244321}">
                <p14:modId xmlns:p14="http://schemas.microsoft.com/office/powerpoint/2010/main" val="315402717"/>
              </p:ext>
            </p:extLst>
          </p:nvPr>
        </p:nvGraphicFramePr>
        <p:xfrm>
          <a:off x="3334425" y="0"/>
          <a:ext cx="8147549" cy="6858002"/>
        </p:xfrm>
        <a:graphic>
          <a:graphicData uri="http://schemas.openxmlformats.org/drawingml/2006/table">
            <a:tbl>
              <a:tblPr firstRow="1" firstCol="1" bandRow="1">
                <a:tableStyleId>{F5AB1C69-6EDB-4FF4-983F-18BD219EF322}</a:tableStyleId>
              </a:tblPr>
              <a:tblGrid>
                <a:gridCol w="2721745">
                  <a:extLst>
                    <a:ext uri="{9D8B030D-6E8A-4147-A177-3AD203B41FA5}">
                      <a16:colId xmlns:a16="http://schemas.microsoft.com/office/drawing/2014/main" val="3671515021"/>
                    </a:ext>
                  </a:extLst>
                </a:gridCol>
                <a:gridCol w="186921">
                  <a:extLst>
                    <a:ext uri="{9D8B030D-6E8A-4147-A177-3AD203B41FA5}">
                      <a16:colId xmlns:a16="http://schemas.microsoft.com/office/drawing/2014/main" val="4242406459"/>
                    </a:ext>
                  </a:extLst>
                </a:gridCol>
                <a:gridCol w="5238883">
                  <a:extLst>
                    <a:ext uri="{9D8B030D-6E8A-4147-A177-3AD203B41FA5}">
                      <a16:colId xmlns:a16="http://schemas.microsoft.com/office/drawing/2014/main" val="114238778"/>
                    </a:ext>
                  </a:extLst>
                </a:gridCol>
              </a:tblGrid>
              <a:tr h="260434">
                <a:tc gridSpan="2">
                  <a:txBody>
                    <a:bodyPr/>
                    <a:lstStyle/>
                    <a:p>
                      <a:pPr algn="l">
                        <a:spcAft>
                          <a:spcPts val="0"/>
                        </a:spcAft>
                      </a:pPr>
                      <a:r>
                        <a:rPr lang="zh-CN" sz="1600">
                          <a:effectLst/>
                        </a:rPr>
                        <a:t>测试用例编号</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336" marR="68336" marT="0" marB="0"/>
                </a:tc>
                <a:tc hMerge="1">
                  <a:txBody>
                    <a:bodyPr/>
                    <a:lstStyle/>
                    <a:p>
                      <a:endParaRPr lang="zh-CN" altLang="en-US"/>
                    </a:p>
                  </a:txBody>
                  <a:tcPr/>
                </a:tc>
                <a:tc>
                  <a:txBody>
                    <a:bodyPr/>
                    <a:lstStyle/>
                    <a:p>
                      <a:pPr algn="l">
                        <a:spcAft>
                          <a:spcPts val="0"/>
                        </a:spcAft>
                      </a:pPr>
                      <a:r>
                        <a:rPr lang="en-US" sz="1600">
                          <a:effectLst/>
                        </a:rPr>
                        <a:t>TC-1-2</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336" marR="68336" marT="0" marB="0"/>
                </a:tc>
                <a:extLst>
                  <a:ext uri="{0D108BD9-81ED-4DB2-BD59-A6C34878D82A}">
                    <a16:rowId xmlns:a16="http://schemas.microsoft.com/office/drawing/2014/main" val="666311321"/>
                  </a:ext>
                </a:extLst>
              </a:tr>
              <a:tr h="260434">
                <a:tc gridSpan="2">
                  <a:txBody>
                    <a:bodyPr/>
                    <a:lstStyle/>
                    <a:p>
                      <a:pPr algn="l">
                        <a:spcAft>
                          <a:spcPts val="0"/>
                        </a:spcAft>
                      </a:pPr>
                      <a:r>
                        <a:rPr lang="zh-CN" sz="1600">
                          <a:effectLst/>
                        </a:rPr>
                        <a:t>测试用例名称</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336" marR="68336" marT="0" marB="0"/>
                </a:tc>
                <a:tc hMerge="1">
                  <a:txBody>
                    <a:bodyPr/>
                    <a:lstStyle/>
                    <a:p>
                      <a:endParaRPr lang="zh-CN" altLang="en-US"/>
                    </a:p>
                  </a:txBody>
                  <a:tcPr/>
                </a:tc>
                <a:tc>
                  <a:txBody>
                    <a:bodyPr/>
                    <a:lstStyle/>
                    <a:p>
                      <a:pPr algn="l">
                        <a:spcAft>
                          <a:spcPts val="0"/>
                        </a:spcAft>
                      </a:pPr>
                      <a:r>
                        <a:rPr lang="zh-CN" sz="1600">
                          <a:effectLst/>
                        </a:rPr>
                        <a:t>输入登录账号</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336" marR="68336" marT="0" marB="0"/>
                </a:tc>
                <a:extLst>
                  <a:ext uri="{0D108BD9-81ED-4DB2-BD59-A6C34878D82A}">
                    <a16:rowId xmlns:a16="http://schemas.microsoft.com/office/drawing/2014/main" val="3024390758"/>
                  </a:ext>
                </a:extLst>
              </a:tr>
              <a:tr h="260434">
                <a:tc gridSpan="2">
                  <a:txBody>
                    <a:bodyPr/>
                    <a:lstStyle/>
                    <a:p>
                      <a:pPr algn="l">
                        <a:spcAft>
                          <a:spcPts val="0"/>
                        </a:spcAft>
                      </a:pPr>
                      <a:r>
                        <a:rPr lang="zh-CN" sz="1600">
                          <a:effectLst/>
                        </a:rPr>
                        <a:t>用例来源</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336" marR="68336" marT="0" marB="0"/>
                </a:tc>
                <a:tc hMerge="1">
                  <a:txBody>
                    <a:bodyPr/>
                    <a:lstStyle/>
                    <a:p>
                      <a:endParaRPr lang="zh-CN" altLang="en-US"/>
                    </a:p>
                  </a:txBody>
                  <a:tcPr/>
                </a:tc>
                <a:tc>
                  <a:txBody>
                    <a:bodyPr/>
                    <a:lstStyle/>
                    <a:p>
                      <a:pPr algn="l">
                        <a:spcAft>
                          <a:spcPts val="0"/>
                        </a:spcAft>
                      </a:pPr>
                      <a:r>
                        <a:rPr lang="zh-CN" sz="1600">
                          <a:effectLst/>
                        </a:rPr>
                        <a:t>输入登录账号</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336" marR="68336" marT="0" marB="0"/>
                </a:tc>
                <a:extLst>
                  <a:ext uri="{0D108BD9-81ED-4DB2-BD59-A6C34878D82A}">
                    <a16:rowId xmlns:a16="http://schemas.microsoft.com/office/drawing/2014/main" val="77844626"/>
                  </a:ext>
                </a:extLst>
              </a:tr>
              <a:tr h="260434">
                <a:tc gridSpan="2">
                  <a:txBody>
                    <a:bodyPr/>
                    <a:lstStyle/>
                    <a:p>
                      <a:pPr algn="l">
                        <a:spcAft>
                          <a:spcPts val="0"/>
                        </a:spcAft>
                      </a:pPr>
                      <a:r>
                        <a:rPr lang="zh-CN" sz="1600">
                          <a:effectLst/>
                        </a:rPr>
                        <a:t>参与者</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336" marR="68336" marT="0" marB="0"/>
                </a:tc>
                <a:tc hMerge="1">
                  <a:txBody>
                    <a:bodyPr/>
                    <a:lstStyle/>
                    <a:p>
                      <a:endParaRPr lang="zh-CN" altLang="en-US"/>
                    </a:p>
                  </a:txBody>
                  <a:tcPr/>
                </a:tc>
                <a:tc>
                  <a:txBody>
                    <a:bodyPr/>
                    <a:lstStyle/>
                    <a:p>
                      <a:pPr algn="l">
                        <a:spcAft>
                          <a:spcPts val="0"/>
                        </a:spcAft>
                      </a:pPr>
                      <a:r>
                        <a:rPr lang="zh-CN" sz="1600">
                          <a:effectLst/>
                        </a:rPr>
                        <a:t>注册用户</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336" marR="68336" marT="0" marB="0"/>
                </a:tc>
                <a:extLst>
                  <a:ext uri="{0D108BD9-81ED-4DB2-BD59-A6C34878D82A}">
                    <a16:rowId xmlns:a16="http://schemas.microsoft.com/office/drawing/2014/main" val="508278394"/>
                  </a:ext>
                </a:extLst>
              </a:tr>
              <a:tr h="260434">
                <a:tc gridSpan="2">
                  <a:txBody>
                    <a:bodyPr/>
                    <a:lstStyle/>
                    <a:p>
                      <a:pPr algn="l">
                        <a:spcAft>
                          <a:spcPts val="0"/>
                        </a:spcAft>
                      </a:pPr>
                      <a:r>
                        <a:rPr lang="zh-CN" sz="1600">
                          <a:effectLst/>
                        </a:rPr>
                        <a:t>测试方法</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336" marR="68336" marT="0" marB="0"/>
                </a:tc>
                <a:tc hMerge="1">
                  <a:txBody>
                    <a:bodyPr/>
                    <a:lstStyle/>
                    <a:p>
                      <a:endParaRPr lang="zh-CN" altLang="en-US"/>
                    </a:p>
                  </a:txBody>
                  <a:tcPr/>
                </a:tc>
                <a:tc>
                  <a:txBody>
                    <a:bodyPr/>
                    <a:lstStyle/>
                    <a:p>
                      <a:pPr algn="l">
                        <a:spcAft>
                          <a:spcPts val="0"/>
                        </a:spcAft>
                      </a:pPr>
                      <a:r>
                        <a:rPr lang="zh-CN" sz="1600">
                          <a:effectLst/>
                        </a:rPr>
                        <a:t>黑盒测试</a:t>
                      </a:r>
                      <a:r>
                        <a:rPr lang="en-US" sz="1600">
                          <a:effectLst/>
                        </a:rPr>
                        <a:t>-</a:t>
                      </a:r>
                      <a:r>
                        <a:rPr lang="zh-CN" sz="1600">
                          <a:effectLst/>
                        </a:rPr>
                        <a:t>等价类划分</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336" marR="68336" marT="0" marB="0"/>
                </a:tc>
                <a:extLst>
                  <a:ext uri="{0D108BD9-81ED-4DB2-BD59-A6C34878D82A}">
                    <a16:rowId xmlns:a16="http://schemas.microsoft.com/office/drawing/2014/main" val="281760462"/>
                  </a:ext>
                </a:extLst>
              </a:tr>
              <a:tr h="260434">
                <a:tc gridSpan="2">
                  <a:txBody>
                    <a:bodyPr/>
                    <a:lstStyle/>
                    <a:p>
                      <a:pPr algn="l">
                        <a:spcAft>
                          <a:spcPts val="0"/>
                        </a:spcAft>
                      </a:pPr>
                      <a:r>
                        <a:rPr lang="zh-CN" sz="1600">
                          <a:effectLst/>
                        </a:rPr>
                        <a:t>前置条件</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336" marR="68336" marT="0" marB="0"/>
                </a:tc>
                <a:tc hMerge="1">
                  <a:txBody>
                    <a:bodyPr/>
                    <a:lstStyle/>
                    <a:p>
                      <a:endParaRPr lang="zh-CN" altLang="en-US"/>
                    </a:p>
                  </a:txBody>
                  <a:tcPr/>
                </a:tc>
                <a:tc>
                  <a:txBody>
                    <a:bodyPr/>
                    <a:lstStyle/>
                    <a:p>
                      <a:pPr algn="l">
                        <a:spcAft>
                          <a:spcPts val="0"/>
                        </a:spcAft>
                      </a:pPr>
                      <a:r>
                        <a:rPr lang="zh-CN" sz="1600">
                          <a:effectLst/>
                        </a:rPr>
                        <a:t>登录</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336" marR="68336" marT="0" marB="0"/>
                </a:tc>
                <a:extLst>
                  <a:ext uri="{0D108BD9-81ED-4DB2-BD59-A6C34878D82A}">
                    <a16:rowId xmlns:a16="http://schemas.microsoft.com/office/drawing/2014/main" val="1224578015"/>
                  </a:ext>
                </a:extLst>
              </a:tr>
              <a:tr h="260434">
                <a:tc gridSpan="2">
                  <a:txBody>
                    <a:bodyPr/>
                    <a:lstStyle/>
                    <a:p>
                      <a:pPr algn="l">
                        <a:spcAft>
                          <a:spcPts val="0"/>
                        </a:spcAft>
                      </a:pPr>
                      <a:r>
                        <a:rPr lang="zh-CN" sz="1600">
                          <a:effectLst/>
                        </a:rPr>
                        <a:t>场景</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336" marR="68336" marT="0" marB="0"/>
                </a:tc>
                <a:tc hMerge="1">
                  <a:txBody>
                    <a:bodyPr/>
                    <a:lstStyle/>
                    <a:p>
                      <a:endParaRPr lang="zh-CN" altLang="en-US"/>
                    </a:p>
                  </a:txBody>
                  <a:tcPr/>
                </a:tc>
                <a:tc>
                  <a:txBody>
                    <a:bodyPr/>
                    <a:lstStyle/>
                    <a:p>
                      <a:pPr algn="l">
                        <a:spcAft>
                          <a:spcPts val="0"/>
                        </a:spcAft>
                      </a:pPr>
                      <a:r>
                        <a:rPr lang="zh-CN" sz="1600">
                          <a:effectLst/>
                        </a:rPr>
                        <a:t>用户登录时填写其登录账号 </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336" marR="68336" marT="0" marB="0"/>
                </a:tc>
                <a:extLst>
                  <a:ext uri="{0D108BD9-81ED-4DB2-BD59-A6C34878D82A}">
                    <a16:rowId xmlns:a16="http://schemas.microsoft.com/office/drawing/2014/main" val="3525807052"/>
                  </a:ext>
                </a:extLst>
              </a:tr>
              <a:tr h="520868">
                <a:tc gridSpan="2">
                  <a:txBody>
                    <a:bodyPr/>
                    <a:lstStyle/>
                    <a:p>
                      <a:pPr algn="l">
                        <a:spcAft>
                          <a:spcPts val="0"/>
                        </a:spcAft>
                      </a:pPr>
                      <a:r>
                        <a:rPr lang="zh-CN" sz="1600">
                          <a:effectLst/>
                        </a:rPr>
                        <a:t>测试目的</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336" marR="68336" marT="0" marB="0"/>
                </a:tc>
                <a:tc hMerge="1">
                  <a:txBody>
                    <a:bodyPr/>
                    <a:lstStyle/>
                    <a:p>
                      <a:endParaRPr lang="zh-CN" altLang="en-US"/>
                    </a:p>
                  </a:txBody>
                  <a:tcPr/>
                </a:tc>
                <a:tc>
                  <a:txBody>
                    <a:bodyPr/>
                    <a:lstStyle/>
                    <a:p>
                      <a:pPr algn="l">
                        <a:spcAft>
                          <a:spcPts val="0"/>
                        </a:spcAft>
                      </a:pPr>
                      <a:r>
                        <a:rPr lang="zh-CN" sz="1600">
                          <a:effectLst/>
                        </a:rPr>
                        <a:t>测试系统是否能判断用户输入的登陆账号与密码是否匹配已经用户是否输入了登陆账号</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336" marR="68336" marT="0" marB="0"/>
                </a:tc>
                <a:extLst>
                  <a:ext uri="{0D108BD9-81ED-4DB2-BD59-A6C34878D82A}">
                    <a16:rowId xmlns:a16="http://schemas.microsoft.com/office/drawing/2014/main" val="1785021319"/>
                  </a:ext>
                </a:extLst>
              </a:tr>
              <a:tr h="868023">
                <a:tc gridSpan="3">
                  <a:txBody>
                    <a:bodyPr/>
                    <a:lstStyle/>
                    <a:p>
                      <a:pPr algn="l">
                        <a:spcAft>
                          <a:spcPts val="0"/>
                        </a:spcAft>
                      </a:pPr>
                      <a:r>
                        <a:rPr lang="zh-CN" sz="1600">
                          <a:effectLst/>
                        </a:rPr>
                        <a:t>初始条件和背景：</a:t>
                      </a:r>
                    </a:p>
                    <a:p>
                      <a:pPr algn="l">
                        <a:spcAft>
                          <a:spcPts val="0"/>
                        </a:spcAft>
                      </a:pPr>
                      <a:r>
                        <a:rPr lang="zh-CN" sz="1600">
                          <a:effectLst/>
                        </a:rPr>
                        <a:t>系统：</a:t>
                      </a:r>
                      <a:r>
                        <a:rPr lang="en-US" sz="1600">
                          <a:effectLst/>
                        </a:rPr>
                        <a:t>APP</a:t>
                      </a:r>
                      <a:r>
                        <a:rPr lang="zh-CN" sz="1600">
                          <a:effectLst/>
                        </a:rPr>
                        <a:t>端</a:t>
                      </a:r>
                    </a:p>
                    <a:p>
                      <a:pPr algn="l">
                        <a:spcAft>
                          <a:spcPts val="0"/>
                        </a:spcAft>
                      </a:pPr>
                      <a:r>
                        <a:rPr lang="zh-CN" sz="1600">
                          <a:effectLst/>
                        </a:rPr>
                        <a:t>注释：无</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336" marR="68336" marT="0" marB="0"/>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011720665"/>
                  </a:ext>
                </a:extLst>
              </a:tr>
              <a:tr h="260434">
                <a:tc>
                  <a:txBody>
                    <a:bodyPr/>
                    <a:lstStyle/>
                    <a:p>
                      <a:pPr algn="l">
                        <a:spcAft>
                          <a:spcPts val="0"/>
                        </a:spcAft>
                      </a:pPr>
                      <a:r>
                        <a:rPr lang="zh-CN" sz="1600">
                          <a:effectLst/>
                        </a:rPr>
                        <a:t>操作步骤</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336" marR="68336" marT="0" marB="0"/>
                </a:tc>
                <a:tc gridSpan="2">
                  <a:txBody>
                    <a:bodyPr/>
                    <a:lstStyle/>
                    <a:p>
                      <a:pPr algn="l">
                        <a:spcAft>
                          <a:spcPts val="0"/>
                        </a:spcAft>
                      </a:pPr>
                      <a:r>
                        <a:rPr lang="zh-CN" sz="1600">
                          <a:effectLst/>
                        </a:rPr>
                        <a:t>预期结果</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336" marR="68336" marT="0" marB="0"/>
                </a:tc>
                <a:tc hMerge="1">
                  <a:txBody>
                    <a:bodyPr/>
                    <a:lstStyle/>
                    <a:p>
                      <a:endParaRPr lang="zh-CN" altLang="en-US"/>
                    </a:p>
                  </a:txBody>
                  <a:tcPr/>
                </a:tc>
                <a:extLst>
                  <a:ext uri="{0D108BD9-81ED-4DB2-BD59-A6C34878D82A}">
                    <a16:rowId xmlns:a16="http://schemas.microsoft.com/office/drawing/2014/main" val="2293190229"/>
                  </a:ext>
                </a:extLst>
              </a:tr>
              <a:tr h="1302169">
                <a:tc>
                  <a:txBody>
                    <a:bodyPr/>
                    <a:lstStyle/>
                    <a:p>
                      <a:pPr algn="l">
                        <a:spcAft>
                          <a:spcPts val="0"/>
                        </a:spcAft>
                      </a:pPr>
                      <a:r>
                        <a:rPr lang="zh-CN" sz="1600">
                          <a:effectLst/>
                        </a:rPr>
                        <a:t>假设数据库中存在账户</a:t>
                      </a:r>
                      <a:r>
                        <a:rPr lang="en-US" sz="1600">
                          <a:effectLst/>
                        </a:rPr>
                        <a:t>[18989678901]</a:t>
                      </a:r>
                      <a:endParaRPr lang="zh-CN" sz="1600">
                        <a:effectLst/>
                      </a:endParaRPr>
                    </a:p>
                    <a:p>
                      <a:pPr algn="l">
                        <a:spcAft>
                          <a:spcPts val="0"/>
                        </a:spcAft>
                      </a:pPr>
                      <a:r>
                        <a:rPr lang="zh-CN" sz="1600">
                          <a:effectLst/>
                        </a:rPr>
                        <a:t>输入账户</a:t>
                      </a:r>
                      <a:r>
                        <a:rPr lang="en-US" sz="1600">
                          <a:effectLst/>
                        </a:rPr>
                        <a:t>[18989678901]</a:t>
                      </a:r>
                      <a:endParaRPr lang="zh-CN" sz="1600">
                        <a:effectLst/>
                      </a:endParaRPr>
                    </a:p>
                    <a:p>
                      <a:pPr algn="l">
                        <a:spcAft>
                          <a:spcPts val="0"/>
                        </a:spcAft>
                      </a:pPr>
                      <a:r>
                        <a:rPr lang="zh-CN" sz="1600">
                          <a:effectLst/>
                        </a:rPr>
                        <a:t>输入该账户对应的正确密码</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336" marR="68336" marT="0" marB="0"/>
                </a:tc>
                <a:tc gridSpan="2">
                  <a:txBody>
                    <a:bodyPr/>
                    <a:lstStyle/>
                    <a:p>
                      <a:pPr algn="l">
                        <a:spcAft>
                          <a:spcPts val="0"/>
                        </a:spcAft>
                      </a:pPr>
                      <a:r>
                        <a:rPr lang="zh-CN" sz="1600" dirty="0">
                          <a:effectLst/>
                        </a:rPr>
                        <a:t>登录成功</a:t>
                      </a:r>
                      <a:endParaRPr lang="zh-CN" sz="1600" dirty="0">
                        <a:effectLst/>
                        <a:latin typeface="宋体" panose="02010600030101010101" pitchFamily="2" charset="-122"/>
                        <a:ea typeface="宋体" panose="02010600030101010101" pitchFamily="2" charset="-122"/>
                        <a:cs typeface="宋体" panose="02010600030101010101" pitchFamily="2" charset="-122"/>
                      </a:endParaRPr>
                    </a:p>
                  </a:txBody>
                  <a:tcPr marL="68336" marR="68336" marT="0" marB="0"/>
                </a:tc>
                <a:tc hMerge="1">
                  <a:txBody>
                    <a:bodyPr/>
                    <a:lstStyle/>
                    <a:p>
                      <a:endParaRPr lang="zh-CN" altLang="en-US"/>
                    </a:p>
                  </a:txBody>
                  <a:tcPr/>
                </a:tc>
                <a:extLst>
                  <a:ext uri="{0D108BD9-81ED-4DB2-BD59-A6C34878D82A}">
                    <a16:rowId xmlns:a16="http://schemas.microsoft.com/office/drawing/2014/main" val="2408185163"/>
                  </a:ext>
                </a:extLst>
              </a:tr>
              <a:tr h="1041735">
                <a:tc>
                  <a:txBody>
                    <a:bodyPr/>
                    <a:lstStyle/>
                    <a:p>
                      <a:pPr algn="l">
                        <a:spcAft>
                          <a:spcPts val="0"/>
                        </a:spcAft>
                      </a:pPr>
                      <a:r>
                        <a:rPr lang="zh-CN" sz="1600">
                          <a:effectLst/>
                        </a:rPr>
                        <a:t>假设数据库中存在账户</a:t>
                      </a:r>
                      <a:r>
                        <a:rPr lang="en-US" sz="1600">
                          <a:effectLst/>
                        </a:rPr>
                        <a:t>[18989678901]</a:t>
                      </a:r>
                      <a:endParaRPr lang="zh-CN" sz="1600">
                        <a:effectLst/>
                      </a:endParaRPr>
                    </a:p>
                    <a:p>
                      <a:pPr algn="l">
                        <a:spcAft>
                          <a:spcPts val="0"/>
                        </a:spcAft>
                      </a:pPr>
                      <a:r>
                        <a:rPr lang="zh-CN" sz="1600">
                          <a:effectLst/>
                        </a:rPr>
                        <a:t>输入账户</a:t>
                      </a:r>
                      <a:r>
                        <a:rPr lang="en-US" sz="1600">
                          <a:effectLst/>
                        </a:rPr>
                        <a:t>[65464646465]</a:t>
                      </a:r>
                      <a:endParaRPr lang="zh-CN" sz="1600">
                        <a:effectLst/>
                      </a:endParaRPr>
                    </a:p>
                    <a:p>
                      <a:pPr algn="l">
                        <a:spcAft>
                          <a:spcPts val="0"/>
                        </a:spcAft>
                      </a:pPr>
                      <a:r>
                        <a:rPr lang="zh-CN" sz="1600">
                          <a:effectLst/>
                        </a:rPr>
                        <a:t>输入任意密码</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336" marR="68336" marT="0" marB="0"/>
                </a:tc>
                <a:tc gridSpan="2">
                  <a:txBody>
                    <a:bodyPr/>
                    <a:lstStyle/>
                    <a:p>
                      <a:pPr algn="l">
                        <a:spcAft>
                          <a:spcPts val="0"/>
                        </a:spcAft>
                      </a:pPr>
                      <a:r>
                        <a:rPr lang="zh-CN" sz="1600">
                          <a:effectLst/>
                        </a:rPr>
                        <a:t>提示该登陆账号不存在</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336" marR="68336" marT="0" marB="0"/>
                </a:tc>
                <a:tc hMerge="1">
                  <a:txBody>
                    <a:bodyPr/>
                    <a:lstStyle/>
                    <a:p>
                      <a:endParaRPr lang="zh-CN" altLang="en-US"/>
                    </a:p>
                  </a:txBody>
                  <a:tcPr/>
                </a:tc>
                <a:extLst>
                  <a:ext uri="{0D108BD9-81ED-4DB2-BD59-A6C34878D82A}">
                    <a16:rowId xmlns:a16="http://schemas.microsoft.com/office/drawing/2014/main" val="4138280002"/>
                  </a:ext>
                </a:extLst>
              </a:tr>
              <a:tr h="1041735">
                <a:tc>
                  <a:txBody>
                    <a:bodyPr/>
                    <a:lstStyle/>
                    <a:p>
                      <a:pPr algn="l">
                        <a:spcAft>
                          <a:spcPts val="0"/>
                        </a:spcAft>
                      </a:pPr>
                      <a:r>
                        <a:rPr lang="zh-CN" sz="1600">
                          <a:effectLst/>
                        </a:rPr>
                        <a:t>假设数据库中存在账户</a:t>
                      </a:r>
                      <a:r>
                        <a:rPr lang="en-US" sz="1600">
                          <a:effectLst/>
                        </a:rPr>
                        <a:t>[18989678901]</a:t>
                      </a:r>
                      <a:endParaRPr lang="zh-CN" sz="1600">
                        <a:effectLst/>
                      </a:endParaRPr>
                    </a:p>
                    <a:p>
                      <a:pPr algn="l">
                        <a:spcAft>
                          <a:spcPts val="0"/>
                        </a:spcAft>
                      </a:pPr>
                      <a:r>
                        <a:rPr lang="zh-CN" sz="1600">
                          <a:effectLst/>
                        </a:rPr>
                        <a:t>输入账户</a:t>
                      </a:r>
                      <a:r>
                        <a:rPr lang="en-US" sz="1600">
                          <a:effectLst/>
                        </a:rPr>
                        <a:t>[]</a:t>
                      </a:r>
                      <a:endParaRPr lang="zh-CN" sz="1600">
                        <a:effectLst/>
                      </a:endParaRPr>
                    </a:p>
                    <a:p>
                      <a:pPr algn="l">
                        <a:spcAft>
                          <a:spcPts val="0"/>
                        </a:spcAft>
                      </a:pPr>
                      <a:r>
                        <a:rPr lang="zh-CN" sz="1600">
                          <a:effectLst/>
                        </a:rPr>
                        <a:t>输入任意密码</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336" marR="68336" marT="0" marB="0"/>
                </a:tc>
                <a:tc gridSpan="2">
                  <a:txBody>
                    <a:bodyPr/>
                    <a:lstStyle/>
                    <a:p>
                      <a:pPr algn="l">
                        <a:spcAft>
                          <a:spcPts val="0"/>
                        </a:spcAft>
                      </a:pPr>
                      <a:r>
                        <a:rPr lang="zh-CN" sz="1600" dirty="0">
                          <a:effectLst/>
                        </a:rPr>
                        <a:t>提示登录账号不能为空</a:t>
                      </a:r>
                      <a:endParaRPr lang="zh-CN" sz="1600" dirty="0">
                        <a:effectLst/>
                        <a:latin typeface="宋体" panose="02010600030101010101" pitchFamily="2" charset="-122"/>
                        <a:ea typeface="宋体" panose="02010600030101010101" pitchFamily="2" charset="-122"/>
                        <a:cs typeface="宋体" panose="02010600030101010101" pitchFamily="2" charset="-122"/>
                      </a:endParaRPr>
                    </a:p>
                  </a:txBody>
                  <a:tcPr marL="68336" marR="68336" marT="0" marB="0"/>
                </a:tc>
                <a:tc hMerge="1">
                  <a:txBody>
                    <a:bodyPr/>
                    <a:lstStyle/>
                    <a:p>
                      <a:endParaRPr lang="zh-CN" altLang="en-US"/>
                    </a:p>
                  </a:txBody>
                  <a:tcPr/>
                </a:tc>
                <a:extLst>
                  <a:ext uri="{0D108BD9-81ED-4DB2-BD59-A6C34878D82A}">
                    <a16:rowId xmlns:a16="http://schemas.microsoft.com/office/drawing/2014/main" val="3191765850"/>
                  </a:ext>
                </a:extLst>
              </a:tr>
            </a:tbl>
          </a:graphicData>
        </a:graphic>
      </p:graphicFrame>
      <p:sp>
        <p:nvSpPr>
          <p:cNvPr id="3" name="文本框 2">
            <a:extLst>
              <a:ext uri="{FF2B5EF4-FFF2-40B4-BE49-F238E27FC236}">
                <a16:creationId xmlns:a16="http://schemas.microsoft.com/office/drawing/2014/main" id="{E7A6A083-9283-4931-926E-53F842BFDA6C}"/>
              </a:ext>
            </a:extLst>
          </p:cNvPr>
          <p:cNvSpPr txBox="1"/>
          <p:nvPr/>
        </p:nvSpPr>
        <p:spPr>
          <a:xfrm>
            <a:off x="544205" y="2705853"/>
            <a:ext cx="2492990" cy="369332"/>
          </a:xfrm>
          <a:prstGeom prst="rect">
            <a:avLst/>
          </a:prstGeom>
          <a:noFill/>
        </p:spPr>
        <p:txBody>
          <a:bodyPr wrap="none" rtlCol="0">
            <a:spAutoFit/>
          </a:bodyPr>
          <a:lstStyle/>
          <a:p>
            <a:r>
              <a:rPr lang="zh-CN" altLang="en-US" b="1" dirty="0">
                <a:solidFill>
                  <a:schemeClr val="bg2">
                    <a:lumMod val="50000"/>
                  </a:schemeClr>
                </a:solidFill>
              </a:rPr>
              <a:t>用户登录操作测试用例</a:t>
            </a:r>
          </a:p>
        </p:txBody>
      </p:sp>
      <p:sp>
        <p:nvSpPr>
          <p:cNvPr id="11" name="文本框 10">
            <a:extLst>
              <a:ext uri="{FF2B5EF4-FFF2-40B4-BE49-F238E27FC236}">
                <a16:creationId xmlns:a16="http://schemas.microsoft.com/office/drawing/2014/main" id="{E8E5270F-71FA-42F8-9276-F61D27A44495}"/>
              </a:ext>
            </a:extLst>
          </p:cNvPr>
          <p:cNvSpPr txBox="1"/>
          <p:nvPr/>
        </p:nvSpPr>
        <p:spPr>
          <a:xfrm>
            <a:off x="8663574" y="6255452"/>
            <a:ext cx="2818400" cy="369332"/>
          </a:xfrm>
          <a:prstGeom prst="rect">
            <a:avLst/>
          </a:prstGeom>
          <a:noFill/>
        </p:spPr>
        <p:txBody>
          <a:bodyPr wrap="none" rtlCol="0">
            <a:spAutoFit/>
          </a:bodyPr>
          <a:lstStyle/>
          <a:p>
            <a:r>
              <a:rPr lang="en-US" altLang="zh-CN" dirty="0">
                <a:solidFill>
                  <a:schemeClr val="bg2">
                    <a:lumMod val="25000"/>
                  </a:schemeClr>
                </a:solidFill>
              </a:rPr>
              <a:t>——</a:t>
            </a:r>
            <a:r>
              <a:rPr lang="zh-CN" altLang="en-US" dirty="0">
                <a:solidFill>
                  <a:schemeClr val="bg2">
                    <a:lumMod val="25000"/>
                  </a:schemeClr>
                </a:solidFill>
              </a:rPr>
              <a:t>详情见</a:t>
            </a:r>
            <a:r>
              <a:rPr lang="en-US" altLang="zh-CN" dirty="0">
                <a:solidFill>
                  <a:schemeClr val="bg2">
                    <a:lumMod val="25000"/>
                  </a:schemeClr>
                </a:solidFill>
              </a:rPr>
              <a:t>APP</a:t>
            </a:r>
            <a:r>
              <a:rPr lang="zh-CN" altLang="en-US" dirty="0">
                <a:solidFill>
                  <a:schemeClr val="bg2">
                    <a:lumMod val="25000"/>
                  </a:schemeClr>
                </a:solidFill>
              </a:rPr>
              <a:t>端测试用例</a:t>
            </a:r>
          </a:p>
        </p:txBody>
      </p:sp>
    </p:spTree>
    <p:extLst>
      <p:ext uri="{BB962C8B-B14F-4D97-AF65-F5344CB8AC3E}">
        <p14:creationId xmlns:p14="http://schemas.microsoft.com/office/powerpoint/2010/main" val="321238948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53340" y="-2659380"/>
            <a:ext cx="3083560" cy="6671310"/>
            <a:chOff x="-84" y="-4188"/>
            <a:chExt cx="4856" cy="10506"/>
          </a:xfrm>
        </p:grpSpPr>
        <p:grpSp>
          <p:nvGrpSpPr>
            <p:cNvPr id="33" name="组合 32"/>
            <p:cNvGrpSpPr/>
            <p:nvPr/>
          </p:nvGrpSpPr>
          <p:grpSpPr>
            <a:xfrm rot="17700000" flipH="1">
              <a:off x="-3129" y="-1143"/>
              <a:ext cx="10506" cy="4416"/>
              <a:chOff x="4235" y="0"/>
              <a:chExt cx="10192" cy="3964"/>
            </a:xfrm>
          </p:grpSpPr>
          <p:grpSp>
            <p:nvGrpSpPr>
              <p:cNvPr id="35" name="组合 34"/>
              <p:cNvGrpSpPr/>
              <p:nvPr/>
            </p:nvGrpSpPr>
            <p:grpSpPr>
              <a:xfrm>
                <a:off x="4235" y="0"/>
                <a:ext cx="9919" cy="3964"/>
                <a:chOff x="4235" y="0"/>
                <a:chExt cx="9919" cy="3964"/>
              </a:xfrm>
            </p:grpSpPr>
            <p:pic>
              <p:nvPicPr>
                <p:cNvPr id="36" name="图片 35" descr="400083054"/>
                <p:cNvPicPr>
                  <a:picLocks noChangeAspect="1"/>
                </p:cNvPicPr>
                <p:nvPr/>
              </p:nvPicPr>
              <p:blipFill>
                <a:blip r:embed="rId2"/>
                <a:srcRect l="20170" r="22753" b="67620"/>
                <a:stretch>
                  <a:fillRect/>
                </a:stretch>
              </p:blipFill>
              <p:spPr>
                <a:xfrm>
                  <a:off x="5114" y="0"/>
                  <a:ext cx="9041" cy="3419"/>
                </a:xfrm>
                <a:prstGeom prst="rect">
                  <a:avLst/>
                </a:prstGeom>
              </p:spPr>
            </p:pic>
            <p:sp>
              <p:nvSpPr>
                <p:cNvPr id="37" name="矩形 36"/>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8" name="矩形 37"/>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9" name="文本框 38"/>
            <p:cNvSpPr txBox="1"/>
            <p:nvPr/>
          </p:nvSpPr>
          <p:spPr>
            <a:xfrm>
              <a:off x="868" y="594"/>
              <a:ext cx="3904" cy="580"/>
            </a:xfrm>
            <a:prstGeom prst="rect">
              <a:avLst/>
            </a:prstGeom>
            <a:solidFill>
              <a:srgbClr val="FFFFFF"/>
            </a:solidFill>
            <a:ln>
              <a:solidFill>
                <a:srgbClr val="7B6F66"/>
              </a:solidFill>
            </a:ln>
          </p:spPr>
          <p:txBody>
            <a:bodyPr wrap="square" rtlCol="0">
              <a:spAutoFit/>
            </a:bodyPr>
            <a:lstStyle/>
            <a:p>
              <a:pPr algn="ctr"/>
              <a:r>
                <a:rPr lang="en-US" altLang="zh-CN" dirty="0">
                  <a:solidFill>
                    <a:schemeClr val="tx1">
                      <a:lumMod val="65000"/>
                      <a:lumOff val="35000"/>
                    </a:schemeClr>
                  </a:solidFill>
                  <a:latin typeface="微软雅黑" panose="020B0503020204020204" charset="-122"/>
                  <a:ea typeface="微软雅黑" panose="020B0503020204020204" charset="-122"/>
                  <a:cs typeface="+mn-ea"/>
                  <a:sym typeface="+mn-lt"/>
                </a:rPr>
                <a:t>WEB</a:t>
              </a:r>
              <a:r>
                <a:rPr lang="zh-CN" altLang="en-US" dirty="0">
                  <a:solidFill>
                    <a:schemeClr val="tx1">
                      <a:lumMod val="65000"/>
                      <a:lumOff val="35000"/>
                    </a:schemeClr>
                  </a:solidFill>
                  <a:latin typeface="微软雅黑" panose="020B0503020204020204" charset="-122"/>
                  <a:ea typeface="微软雅黑" panose="020B0503020204020204" charset="-122"/>
                  <a:cs typeface="+mn-ea"/>
                  <a:sym typeface="+mn-lt"/>
                </a:rPr>
                <a:t>端测试用例</a:t>
              </a:r>
            </a:p>
          </p:txBody>
        </p:sp>
      </p:grpSp>
      <p:graphicFrame>
        <p:nvGraphicFramePr>
          <p:cNvPr id="4" name="表格 3">
            <a:extLst>
              <a:ext uri="{FF2B5EF4-FFF2-40B4-BE49-F238E27FC236}">
                <a16:creationId xmlns:a16="http://schemas.microsoft.com/office/drawing/2014/main" id="{A12E1B13-4C45-42C3-88FD-97F8D926D625}"/>
              </a:ext>
            </a:extLst>
          </p:cNvPr>
          <p:cNvGraphicFramePr>
            <a:graphicFrameLocks noGrp="1"/>
          </p:cNvGraphicFramePr>
          <p:nvPr>
            <p:extLst>
              <p:ext uri="{D42A27DB-BD31-4B8C-83A1-F6EECF244321}">
                <p14:modId xmlns:p14="http://schemas.microsoft.com/office/powerpoint/2010/main" val="756169456"/>
              </p:ext>
            </p:extLst>
          </p:nvPr>
        </p:nvGraphicFramePr>
        <p:xfrm>
          <a:off x="4890803" y="836612"/>
          <a:ext cx="5931362" cy="5184775"/>
        </p:xfrm>
        <a:graphic>
          <a:graphicData uri="http://schemas.openxmlformats.org/drawingml/2006/table">
            <a:tbl>
              <a:tblPr firstRow="1" firstCol="1" bandRow="1">
                <a:tableStyleId>{F5AB1C69-6EDB-4FF4-983F-18BD219EF322}</a:tableStyleId>
              </a:tblPr>
              <a:tblGrid>
                <a:gridCol w="1981412">
                  <a:extLst>
                    <a:ext uri="{9D8B030D-6E8A-4147-A177-3AD203B41FA5}">
                      <a16:colId xmlns:a16="http://schemas.microsoft.com/office/drawing/2014/main" val="1532502476"/>
                    </a:ext>
                  </a:extLst>
                </a:gridCol>
                <a:gridCol w="136078">
                  <a:extLst>
                    <a:ext uri="{9D8B030D-6E8A-4147-A177-3AD203B41FA5}">
                      <a16:colId xmlns:a16="http://schemas.microsoft.com/office/drawing/2014/main" val="2155823221"/>
                    </a:ext>
                  </a:extLst>
                </a:gridCol>
                <a:gridCol w="3813872">
                  <a:extLst>
                    <a:ext uri="{9D8B030D-6E8A-4147-A177-3AD203B41FA5}">
                      <a16:colId xmlns:a16="http://schemas.microsoft.com/office/drawing/2014/main" val="2577723618"/>
                    </a:ext>
                  </a:extLst>
                </a:gridCol>
              </a:tblGrid>
              <a:tr h="0">
                <a:tc gridSpan="2">
                  <a:txBody>
                    <a:bodyPr/>
                    <a:lstStyle/>
                    <a:p>
                      <a:pPr algn="l">
                        <a:spcAft>
                          <a:spcPts val="0"/>
                        </a:spcAft>
                      </a:pPr>
                      <a:r>
                        <a:rPr lang="zh-CN" sz="2000">
                          <a:effectLst/>
                        </a:rPr>
                        <a:t>测试用例编号</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hMerge="1">
                  <a:txBody>
                    <a:bodyPr/>
                    <a:lstStyle/>
                    <a:p>
                      <a:endParaRPr lang="zh-CN" altLang="en-US"/>
                    </a:p>
                  </a:txBody>
                  <a:tcPr/>
                </a:tc>
                <a:tc>
                  <a:txBody>
                    <a:bodyPr/>
                    <a:lstStyle/>
                    <a:p>
                      <a:pPr algn="l">
                        <a:spcAft>
                          <a:spcPts val="0"/>
                        </a:spcAft>
                      </a:pPr>
                      <a:r>
                        <a:rPr lang="en-US" sz="2000">
                          <a:effectLst/>
                        </a:rPr>
                        <a:t>TC-1-3</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3317933037"/>
                  </a:ext>
                </a:extLst>
              </a:tr>
              <a:tr h="0">
                <a:tc gridSpan="2">
                  <a:txBody>
                    <a:bodyPr/>
                    <a:lstStyle/>
                    <a:p>
                      <a:pPr algn="l">
                        <a:spcAft>
                          <a:spcPts val="0"/>
                        </a:spcAft>
                      </a:pPr>
                      <a:r>
                        <a:rPr lang="zh-CN" sz="2000">
                          <a:effectLst/>
                        </a:rPr>
                        <a:t>测试用例名称</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hMerge="1">
                  <a:txBody>
                    <a:bodyPr/>
                    <a:lstStyle/>
                    <a:p>
                      <a:endParaRPr lang="zh-CN" altLang="en-US"/>
                    </a:p>
                  </a:txBody>
                  <a:tcPr/>
                </a:tc>
                <a:tc>
                  <a:txBody>
                    <a:bodyPr/>
                    <a:lstStyle/>
                    <a:p>
                      <a:pPr algn="l">
                        <a:spcAft>
                          <a:spcPts val="0"/>
                        </a:spcAft>
                      </a:pPr>
                      <a:r>
                        <a:rPr lang="zh-CN" sz="2000">
                          <a:effectLst/>
                        </a:rPr>
                        <a:t>记住登录状态</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431672382"/>
                  </a:ext>
                </a:extLst>
              </a:tr>
              <a:tr h="0">
                <a:tc gridSpan="2">
                  <a:txBody>
                    <a:bodyPr/>
                    <a:lstStyle/>
                    <a:p>
                      <a:pPr algn="l">
                        <a:spcAft>
                          <a:spcPts val="0"/>
                        </a:spcAft>
                      </a:pPr>
                      <a:r>
                        <a:rPr lang="zh-CN" sz="2000">
                          <a:effectLst/>
                        </a:rPr>
                        <a:t>用例来源</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hMerge="1">
                  <a:txBody>
                    <a:bodyPr/>
                    <a:lstStyle/>
                    <a:p>
                      <a:endParaRPr lang="zh-CN" altLang="en-US"/>
                    </a:p>
                  </a:txBody>
                  <a:tcPr/>
                </a:tc>
                <a:tc>
                  <a:txBody>
                    <a:bodyPr/>
                    <a:lstStyle/>
                    <a:p>
                      <a:pPr algn="l">
                        <a:spcAft>
                          <a:spcPts val="0"/>
                        </a:spcAft>
                      </a:pPr>
                      <a:r>
                        <a:rPr lang="zh-CN" sz="2000">
                          <a:effectLst/>
                        </a:rPr>
                        <a:t>记住登录状态</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3154089447"/>
                  </a:ext>
                </a:extLst>
              </a:tr>
              <a:tr h="0">
                <a:tc gridSpan="2">
                  <a:txBody>
                    <a:bodyPr/>
                    <a:lstStyle/>
                    <a:p>
                      <a:pPr algn="l">
                        <a:spcAft>
                          <a:spcPts val="0"/>
                        </a:spcAft>
                      </a:pPr>
                      <a:r>
                        <a:rPr lang="zh-CN" sz="2000">
                          <a:effectLst/>
                        </a:rPr>
                        <a:t>参与者</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hMerge="1">
                  <a:txBody>
                    <a:bodyPr/>
                    <a:lstStyle/>
                    <a:p>
                      <a:endParaRPr lang="zh-CN" altLang="en-US"/>
                    </a:p>
                  </a:txBody>
                  <a:tcPr/>
                </a:tc>
                <a:tc>
                  <a:txBody>
                    <a:bodyPr/>
                    <a:lstStyle/>
                    <a:p>
                      <a:pPr algn="l">
                        <a:spcAft>
                          <a:spcPts val="0"/>
                        </a:spcAft>
                      </a:pPr>
                      <a:r>
                        <a:rPr lang="zh-CN" sz="2000">
                          <a:effectLst/>
                        </a:rPr>
                        <a:t>注册用户</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1332105534"/>
                  </a:ext>
                </a:extLst>
              </a:tr>
              <a:tr h="0">
                <a:tc gridSpan="2">
                  <a:txBody>
                    <a:bodyPr/>
                    <a:lstStyle/>
                    <a:p>
                      <a:pPr algn="l">
                        <a:spcAft>
                          <a:spcPts val="0"/>
                        </a:spcAft>
                      </a:pPr>
                      <a:r>
                        <a:rPr lang="zh-CN" sz="2000">
                          <a:effectLst/>
                        </a:rPr>
                        <a:t>测试方法</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hMerge="1">
                  <a:txBody>
                    <a:bodyPr/>
                    <a:lstStyle/>
                    <a:p>
                      <a:endParaRPr lang="zh-CN" altLang="en-US"/>
                    </a:p>
                  </a:txBody>
                  <a:tcPr/>
                </a:tc>
                <a:tc>
                  <a:txBody>
                    <a:bodyPr/>
                    <a:lstStyle/>
                    <a:p>
                      <a:pPr algn="l">
                        <a:spcAft>
                          <a:spcPts val="0"/>
                        </a:spcAft>
                      </a:pPr>
                      <a:r>
                        <a:rPr lang="zh-CN" sz="2000">
                          <a:effectLst/>
                        </a:rPr>
                        <a:t>黑盒测试</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2162806621"/>
                  </a:ext>
                </a:extLst>
              </a:tr>
              <a:tr h="0">
                <a:tc gridSpan="2">
                  <a:txBody>
                    <a:bodyPr/>
                    <a:lstStyle/>
                    <a:p>
                      <a:pPr algn="l">
                        <a:spcAft>
                          <a:spcPts val="0"/>
                        </a:spcAft>
                      </a:pPr>
                      <a:r>
                        <a:rPr lang="zh-CN" sz="2000">
                          <a:effectLst/>
                        </a:rPr>
                        <a:t>前置条件</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hMerge="1">
                  <a:txBody>
                    <a:bodyPr/>
                    <a:lstStyle/>
                    <a:p>
                      <a:endParaRPr lang="zh-CN" altLang="en-US"/>
                    </a:p>
                  </a:txBody>
                  <a:tcPr/>
                </a:tc>
                <a:tc>
                  <a:txBody>
                    <a:bodyPr/>
                    <a:lstStyle/>
                    <a:p>
                      <a:pPr algn="l">
                        <a:spcAft>
                          <a:spcPts val="0"/>
                        </a:spcAft>
                      </a:pPr>
                      <a:r>
                        <a:rPr lang="zh-CN" sz="2000">
                          <a:effectLst/>
                        </a:rPr>
                        <a:t>登录</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271528721"/>
                  </a:ext>
                </a:extLst>
              </a:tr>
              <a:tr h="0">
                <a:tc gridSpan="2">
                  <a:txBody>
                    <a:bodyPr/>
                    <a:lstStyle/>
                    <a:p>
                      <a:pPr algn="l">
                        <a:spcAft>
                          <a:spcPts val="0"/>
                        </a:spcAft>
                      </a:pPr>
                      <a:r>
                        <a:rPr lang="zh-CN" sz="2000">
                          <a:effectLst/>
                        </a:rPr>
                        <a:t>场景</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hMerge="1">
                  <a:txBody>
                    <a:bodyPr/>
                    <a:lstStyle/>
                    <a:p>
                      <a:endParaRPr lang="zh-CN" altLang="en-US"/>
                    </a:p>
                  </a:txBody>
                  <a:tcPr/>
                </a:tc>
                <a:tc>
                  <a:txBody>
                    <a:bodyPr/>
                    <a:lstStyle/>
                    <a:p>
                      <a:pPr algn="l">
                        <a:spcAft>
                          <a:spcPts val="0"/>
                        </a:spcAft>
                      </a:pPr>
                      <a:r>
                        <a:rPr lang="zh-CN" sz="2000">
                          <a:effectLst/>
                        </a:rPr>
                        <a:t>用户在登录时记住登录状态</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2423866541"/>
                  </a:ext>
                </a:extLst>
              </a:tr>
              <a:tr h="0">
                <a:tc gridSpan="2">
                  <a:txBody>
                    <a:bodyPr/>
                    <a:lstStyle/>
                    <a:p>
                      <a:pPr algn="l">
                        <a:spcAft>
                          <a:spcPts val="0"/>
                        </a:spcAft>
                      </a:pPr>
                      <a:r>
                        <a:rPr lang="zh-CN" sz="2000">
                          <a:effectLst/>
                        </a:rPr>
                        <a:t>测试目的</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hMerge="1">
                  <a:txBody>
                    <a:bodyPr/>
                    <a:lstStyle/>
                    <a:p>
                      <a:endParaRPr lang="zh-CN" altLang="en-US"/>
                    </a:p>
                  </a:txBody>
                  <a:tcPr/>
                </a:tc>
                <a:tc>
                  <a:txBody>
                    <a:bodyPr/>
                    <a:lstStyle/>
                    <a:p>
                      <a:pPr algn="l">
                        <a:spcAft>
                          <a:spcPts val="0"/>
                        </a:spcAft>
                      </a:pPr>
                      <a:r>
                        <a:rPr lang="zh-CN" sz="2000">
                          <a:effectLst/>
                        </a:rPr>
                        <a:t>测试系统能否记住用户登录状态</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2020473217"/>
                  </a:ext>
                </a:extLst>
              </a:tr>
              <a:tr h="917575">
                <a:tc gridSpan="3">
                  <a:txBody>
                    <a:bodyPr/>
                    <a:lstStyle/>
                    <a:p>
                      <a:pPr algn="l">
                        <a:spcAft>
                          <a:spcPts val="0"/>
                        </a:spcAft>
                      </a:pPr>
                      <a:r>
                        <a:rPr lang="zh-CN" sz="2000">
                          <a:effectLst/>
                        </a:rPr>
                        <a:t>初始条件和背景：</a:t>
                      </a:r>
                    </a:p>
                    <a:p>
                      <a:pPr algn="l">
                        <a:spcAft>
                          <a:spcPts val="0"/>
                        </a:spcAft>
                      </a:pPr>
                      <a:r>
                        <a:rPr lang="zh-CN" sz="2000">
                          <a:effectLst/>
                        </a:rPr>
                        <a:t>系统：</a:t>
                      </a:r>
                      <a:r>
                        <a:rPr lang="en-US" sz="2000">
                          <a:effectLst/>
                        </a:rPr>
                        <a:t>WEB</a:t>
                      </a:r>
                      <a:r>
                        <a:rPr lang="zh-CN" sz="2000">
                          <a:effectLst/>
                        </a:rPr>
                        <a:t>端</a:t>
                      </a:r>
                    </a:p>
                    <a:p>
                      <a:pPr algn="l">
                        <a:spcAft>
                          <a:spcPts val="0"/>
                        </a:spcAft>
                      </a:pPr>
                      <a:r>
                        <a:rPr lang="zh-CN" sz="2000">
                          <a:effectLst/>
                        </a:rPr>
                        <a:t>注释：无</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550116863"/>
                  </a:ext>
                </a:extLst>
              </a:tr>
              <a:tr h="248920">
                <a:tc>
                  <a:txBody>
                    <a:bodyPr/>
                    <a:lstStyle/>
                    <a:p>
                      <a:pPr algn="l">
                        <a:spcAft>
                          <a:spcPts val="0"/>
                        </a:spcAft>
                      </a:pPr>
                      <a:r>
                        <a:rPr lang="zh-CN" sz="2000">
                          <a:effectLst/>
                        </a:rPr>
                        <a:t>操作步骤</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gridSpan="2">
                  <a:txBody>
                    <a:bodyPr/>
                    <a:lstStyle/>
                    <a:p>
                      <a:pPr algn="l">
                        <a:spcAft>
                          <a:spcPts val="0"/>
                        </a:spcAft>
                      </a:pPr>
                      <a:r>
                        <a:rPr lang="zh-CN" sz="2000">
                          <a:effectLst/>
                        </a:rPr>
                        <a:t>预期结果</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hMerge="1">
                  <a:txBody>
                    <a:bodyPr/>
                    <a:lstStyle/>
                    <a:p>
                      <a:endParaRPr lang="zh-CN" altLang="en-US"/>
                    </a:p>
                  </a:txBody>
                  <a:tcPr/>
                </a:tc>
                <a:extLst>
                  <a:ext uri="{0D108BD9-81ED-4DB2-BD59-A6C34878D82A}">
                    <a16:rowId xmlns:a16="http://schemas.microsoft.com/office/drawing/2014/main" val="2929457596"/>
                  </a:ext>
                </a:extLst>
              </a:tr>
              <a:tr h="0">
                <a:tc>
                  <a:txBody>
                    <a:bodyPr/>
                    <a:lstStyle/>
                    <a:p>
                      <a:pPr algn="l">
                        <a:spcAft>
                          <a:spcPts val="0"/>
                        </a:spcAft>
                      </a:pPr>
                      <a:r>
                        <a:rPr lang="zh-CN" sz="2000">
                          <a:effectLst/>
                        </a:rPr>
                        <a:t>点击记住登陆状态</a:t>
                      </a:r>
                    </a:p>
                    <a:p>
                      <a:pPr algn="l">
                        <a:spcAft>
                          <a:spcPts val="0"/>
                        </a:spcAft>
                      </a:pPr>
                      <a:r>
                        <a:rPr lang="zh-CN" sz="2000">
                          <a:effectLst/>
                        </a:rPr>
                        <a:t>点击登陆</a:t>
                      </a:r>
                    </a:p>
                    <a:p>
                      <a:pPr algn="l">
                        <a:spcAft>
                          <a:spcPts val="0"/>
                        </a:spcAft>
                      </a:pPr>
                      <a:r>
                        <a:rPr lang="zh-CN" sz="2000">
                          <a:effectLst/>
                        </a:rPr>
                        <a:t>关闭网页</a:t>
                      </a:r>
                    </a:p>
                    <a:p>
                      <a:pPr algn="l">
                        <a:spcAft>
                          <a:spcPts val="0"/>
                        </a:spcAft>
                      </a:pPr>
                      <a:r>
                        <a:rPr lang="zh-CN" sz="2000">
                          <a:effectLst/>
                        </a:rPr>
                        <a:t>再次打开网页</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gridSpan="2">
                  <a:txBody>
                    <a:bodyPr/>
                    <a:lstStyle/>
                    <a:p>
                      <a:pPr algn="l">
                        <a:spcAft>
                          <a:spcPts val="0"/>
                        </a:spcAft>
                      </a:pPr>
                      <a:r>
                        <a:rPr lang="zh-CN" sz="2000" dirty="0">
                          <a:effectLst/>
                        </a:rPr>
                        <a:t>状态为已登陆</a:t>
                      </a:r>
                      <a:endParaRPr lang="zh-CN" sz="20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hMerge="1">
                  <a:txBody>
                    <a:bodyPr/>
                    <a:lstStyle/>
                    <a:p>
                      <a:endParaRPr lang="zh-CN" altLang="en-US"/>
                    </a:p>
                  </a:txBody>
                  <a:tcPr/>
                </a:tc>
                <a:extLst>
                  <a:ext uri="{0D108BD9-81ED-4DB2-BD59-A6C34878D82A}">
                    <a16:rowId xmlns:a16="http://schemas.microsoft.com/office/drawing/2014/main" val="2621866713"/>
                  </a:ext>
                </a:extLst>
              </a:tr>
            </a:tbl>
          </a:graphicData>
        </a:graphic>
      </p:graphicFrame>
      <p:sp>
        <p:nvSpPr>
          <p:cNvPr id="12" name="文本框 11">
            <a:extLst>
              <a:ext uri="{FF2B5EF4-FFF2-40B4-BE49-F238E27FC236}">
                <a16:creationId xmlns:a16="http://schemas.microsoft.com/office/drawing/2014/main" id="{3CC3EC78-C283-4466-97B4-D4A735AF79EE}"/>
              </a:ext>
            </a:extLst>
          </p:cNvPr>
          <p:cNvSpPr txBox="1"/>
          <p:nvPr/>
        </p:nvSpPr>
        <p:spPr>
          <a:xfrm>
            <a:off x="544205" y="2705853"/>
            <a:ext cx="2973891" cy="369332"/>
          </a:xfrm>
          <a:prstGeom prst="rect">
            <a:avLst/>
          </a:prstGeom>
          <a:noFill/>
        </p:spPr>
        <p:txBody>
          <a:bodyPr wrap="none" rtlCol="0">
            <a:spAutoFit/>
          </a:bodyPr>
          <a:lstStyle/>
          <a:p>
            <a:r>
              <a:rPr lang="zh-CN" altLang="en-US" b="1" dirty="0">
                <a:solidFill>
                  <a:schemeClr val="bg2">
                    <a:lumMod val="50000"/>
                  </a:schemeClr>
                </a:solidFill>
              </a:rPr>
              <a:t>用户记住登录状态测试用例</a:t>
            </a:r>
          </a:p>
        </p:txBody>
      </p:sp>
      <p:sp>
        <p:nvSpPr>
          <p:cNvPr id="13" name="文本框 12">
            <a:extLst>
              <a:ext uri="{FF2B5EF4-FFF2-40B4-BE49-F238E27FC236}">
                <a16:creationId xmlns:a16="http://schemas.microsoft.com/office/drawing/2014/main" id="{D9844787-DAF1-4439-A00D-BDAFEA08DAC3}"/>
              </a:ext>
            </a:extLst>
          </p:cNvPr>
          <p:cNvSpPr txBox="1"/>
          <p:nvPr/>
        </p:nvSpPr>
        <p:spPr>
          <a:xfrm>
            <a:off x="8409709" y="6255452"/>
            <a:ext cx="2890535" cy="369332"/>
          </a:xfrm>
          <a:prstGeom prst="rect">
            <a:avLst/>
          </a:prstGeom>
          <a:noFill/>
        </p:spPr>
        <p:txBody>
          <a:bodyPr wrap="none" rtlCol="0">
            <a:spAutoFit/>
          </a:bodyPr>
          <a:lstStyle/>
          <a:p>
            <a:r>
              <a:rPr lang="en-US" altLang="zh-CN" dirty="0">
                <a:solidFill>
                  <a:schemeClr val="bg2">
                    <a:lumMod val="25000"/>
                  </a:schemeClr>
                </a:solidFill>
              </a:rPr>
              <a:t>——</a:t>
            </a:r>
            <a:r>
              <a:rPr lang="zh-CN" altLang="en-US" dirty="0">
                <a:solidFill>
                  <a:schemeClr val="bg2">
                    <a:lumMod val="25000"/>
                  </a:schemeClr>
                </a:solidFill>
              </a:rPr>
              <a:t>详情见</a:t>
            </a:r>
            <a:r>
              <a:rPr lang="en-US" altLang="zh-CN" dirty="0">
                <a:solidFill>
                  <a:schemeClr val="bg2">
                    <a:lumMod val="25000"/>
                  </a:schemeClr>
                </a:solidFill>
              </a:rPr>
              <a:t>WEB</a:t>
            </a:r>
            <a:r>
              <a:rPr lang="zh-CN" altLang="en-US" dirty="0">
                <a:solidFill>
                  <a:schemeClr val="bg2">
                    <a:lumMod val="25000"/>
                  </a:schemeClr>
                </a:solidFill>
              </a:rPr>
              <a:t>端测试用例</a:t>
            </a:r>
          </a:p>
        </p:txBody>
      </p:sp>
    </p:spTree>
    <p:extLst>
      <p:ext uri="{BB962C8B-B14F-4D97-AF65-F5344CB8AC3E}">
        <p14:creationId xmlns:p14="http://schemas.microsoft.com/office/powerpoint/2010/main" val="311698741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287655" y="264160"/>
            <a:ext cx="11587480" cy="6335395"/>
          </a:xfrm>
          <a:prstGeom prst="rect">
            <a:avLst/>
          </a:prstGeom>
          <a:solidFill>
            <a:schemeClr val="bg1"/>
          </a:solid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nvGrpSpPr>
          <p:cNvPr id="20" name="组合 19"/>
          <p:cNvGrpSpPr/>
          <p:nvPr/>
        </p:nvGrpSpPr>
        <p:grpSpPr>
          <a:xfrm>
            <a:off x="338188" y="3481070"/>
            <a:ext cx="11536947" cy="3014966"/>
            <a:chOff x="-108" y="5946"/>
            <a:chExt cx="19312" cy="4853"/>
          </a:xfrm>
        </p:grpSpPr>
        <p:pic>
          <p:nvPicPr>
            <p:cNvPr id="21" name="图片 20" descr="400083054"/>
            <p:cNvPicPr>
              <a:picLocks noChangeAspect="1"/>
            </p:cNvPicPr>
            <p:nvPr/>
          </p:nvPicPr>
          <p:blipFill>
            <a:blip r:embed="rId3"/>
            <a:srcRect t="62118"/>
            <a:stretch>
              <a:fillRect/>
            </a:stretch>
          </p:blipFill>
          <p:spPr>
            <a:xfrm>
              <a:off x="-108" y="5946"/>
              <a:ext cx="19312" cy="4853"/>
            </a:xfrm>
            <a:prstGeom prst="rect">
              <a:avLst/>
            </a:prstGeom>
          </p:spPr>
        </p:pic>
        <p:sp>
          <p:nvSpPr>
            <p:cNvPr id="22" name="矩形 21"/>
            <p:cNvSpPr/>
            <p:nvPr/>
          </p:nvSpPr>
          <p:spPr>
            <a:xfrm>
              <a:off x="4038" y="6139"/>
              <a:ext cx="11616"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文本框 2"/>
          <p:cNvSpPr txBox="1"/>
          <p:nvPr/>
        </p:nvSpPr>
        <p:spPr>
          <a:xfrm>
            <a:off x="4900602" y="524438"/>
            <a:ext cx="2390792" cy="523220"/>
          </a:xfrm>
          <a:prstGeom prst="rect">
            <a:avLst/>
          </a:prstGeom>
          <a:noFill/>
        </p:spPr>
        <p:txBody>
          <a:bodyPr wrap="square" rtlCol="0">
            <a:spAutoFit/>
          </a:bodyPr>
          <a:lstStyle/>
          <a:p>
            <a:pPr algn="dist"/>
            <a:r>
              <a:rPr lang="en-US" altLang="zh-CN" sz="2800" b="1" dirty="0">
                <a:solidFill>
                  <a:schemeClr val="bg2">
                    <a:lumMod val="50000"/>
                  </a:schemeClr>
                </a:solidFill>
                <a:latin typeface="方正姚体" panose="02010601030101010101" charset="-122"/>
                <a:ea typeface="方正姚体" panose="02010601030101010101" charset="-122"/>
              </a:rPr>
              <a:t>PART  TWELVE</a:t>
            </a:r>
          </a:p>
        </p:txBody>
      </p:sp>
      <p:sp>
        <p:nvSpPr>
          <p:cNvPr id="4" name="文本框 3"/>
          <p:cNvSpPr txBox="1"/>
          <p:nvPr/>
        </p:nvSpPr>
        <p:spPr>
          <a:xfrm>
            <a:off x="4394744" y="2590121"/>
            <a:ext cx="3402508" cy="830997"/>
          </a:xfrm>
          <a:prstGeom prst="rect">
            <a:avLst/>
          </a:prstGeom>
          <a:noFill/>
        </p:spPr>
        <p:txBody>
          <a:bodyPr wrap="square" rtlCol="0">
            <a:spAutoFit/>
          </a:bodyPr>
          <a:lstStyle/>
          <a:p>
            <a:pPr algn="dist"/>
            <a:r>
              <a:rPr lang="en-US" altLang="zh-CN" sz="4800" dirty="0">
                <a:solidFill>
                  <a:schemeClr val="bg2">
                    <a:lumMod val="50000"/>
                  </a:schemeClr>
                </a:solidFill>
                <a:latin typeface="方正姚体" panose="02010601030101010101" charset="-122"/>
                <a:ea typeface="方正姚体" panose="02010601030101010101" charset="-122"/>
              </a:rPr>
              <a:t>12.</a:t>
            </a:r>
            <a:r>
              <a:rPr lang="zh-CN" altLang="en-US" sz="4800" dirty="0">
                <a:solidFill>
                  <a:schemeClr val="bg2">
                    <a:lumMod val="50000"/>
                  </a:schemeClr>
                </a:solidFill>
                <a:latin typeface="方正姚体" panose="02010601030101010101" charset="-122"/>
                <a:ea typeface="方正姚体" panose="02010601030101010101" charset="-122"/>
              </a:rPr>
              <a:t>其他内容</a:t>
            </a:r>
            <a:endParaRPr lang="zh-CN" altLang="zh-CN" sz="4800" dirty="0">
              <a:solidFill>
                <a:schemeClr val="bg2">
                  <a:lumMod val="50000"/>
                </a:schemeClr>
              </a:solidFill>
              <a:latin typeface="方正姚体" panose="02010601030101010101" charset="-122"/>
              <a:ea typeface="方正姚体" panose="02010601030101010101" charset="-122"/>
            </a:endParaRPr>
          </a:p>
        </p:txBody>
      </p:sp>
    </p:spTree>
    <p:extLst>
      <p:ext uri="{BB962C8B-B14F-4D97-AF65-F5344CB8AC3E}">
        <p14:creationId xmlns:p14="http://schemas.microsoft.com/office/powerpoint/2010/main" val="354788949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53340" y="-2659380"/>
            <a:ext cx="3083560" cy="6671310"/>
            <a:chOff x="-84" y="-4188"/>
            <a:chExt cx="4856" cy="10506"/>
          </a:xfrm>
        </p:grpSpPr>
        <p:grpSp>
          <p:nvGrpSpPr>
            <p:cNvPr id="33" name="组合 32"/>
            <p:cNvGrpSpPr/>
            <p:nvPr/>
          </p:nvGrpSpPr>
          <p:grpSpPr>
            <a:xfrm rot="17700000" flipH="1">
              <a:off x="-3129" y="-1143"/>
              <a:ext cx="10506" cy="4416"/>
              <a:chOff x="4235" y="0"/>
              <a:chExt cx="10192" cy="3964"/>
            </a:xfrm>
          </p:grpSpPr>
          <p:grpSp>
            <p:nvGrpSpPr>
              <p:cNvPr id="35" name="组合 34"/>
              <p:cNvGrpSpPr/>
              <p:nvPr/>
            </p:nvGrpSpPr>
            <p:grpSpPr>
              <a:xfrm>
                <a:off x="4235" y="0"/>
                <a:ext cx="9919" cy="3964"/>
                <a:chOff x="4235" y="0"/>
                <a:chExt cx="9919" cy="3964"/>
              </a:xfrm>
            </p:grpSpPr>
            <p:pic>
              <p:nvPicPr>
                <p:cNvPr id="36" name="图片 35" descr="400083054"/>
                <p:cNvPicPr>
                  <a:picLocks noChangeAspect="1"/>
                </p:cNvPicPr>
                <p:nvPr/>
              </p:nvPicPr>
              <p:blipFill>
                <a:blip r:embed="rId2"/>
                <a:srcRect l="20170" r="22753" b="67620"/>
                <a:stretch>
                  <a:fillRect/>
                </a:stretch>
              </p:blipFill>
              <p:spPr>
                <a:xfrm>
                  <a:off x="5114" y="0"/>
                  <a:ext cx="9041" cy="3419"/>
                </a:xfrm>
                <a:prstGeom prst="rect">
                  <a:avLst/>
                </a:prstGeom>
              </p:spPr>
            </p:pic>
            <p:sp>
              <p:nvSpPr>
                <p:cNvPr id="37" name="矩形 36"/>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8" name="矩形 37"/>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9" name="文本框 38"/>
            <p:cNvSpPr txBox="1"/>
            <p:nvPr/>
          </p:nvSpPr>
          <p:spPr>
            <a:xfrm>
              <a:off x="868" y="594"/>
              <a:ext cx="3904" cy="580"/>
            </a:xfrm>
            <a:prstGeom prst="rect">
              <a:avLst/>
            </a:prstGeom>
            <a:solidFill>
              <a:srgbClr val="FFFFFF"/>
            </a:solidFill>
            <a:ln>
              <a:solidFill>
                <a:srgbClr val="7B6F66"/>
              </a:solidFill>
            </a:ln>
          </p:spPr>
          <p:txBody>
            <a:bodyPr wrap="square" rtlCol="0">
              <a:spAutoFit/>
            </a:bodyPr>
            <a:lstStyle/>
            <a:p>
              <a:pPr algn="ctr"/>
              <a:r>
                <a:rPr lang="zh-CN" altLang="en-US" dirty="0">
                  <a:solidFill>
                    <a:schemeClr val="tx1">
                      <a:lumMod val="65000"/>
                      <a:lumOff val="35000"/>
                    </a:schemeClr>
                  </a:solidFill>
                  <a:latin typeface="微软雅黑" panose="020B0503020204020204" charset="-122"/>
                  <a:ea typeface="微软雅黑" panose="020B0503020204020204" charset="-122"/>
                  <a:cs typeface="+mn-ea"/>
                  <a:sym typeface="+mn-lt"/>
                </a:rPr>
                <a:t>参考文献</a:t>
              </a:r>
            </a:p>
          </p:txBody>
        </p:sp>
      </p:grpSp>
      <p:sp>
        <p:nvSpPr>
          <p:cNvPr id="2" name="矩形 1">
            <a:extLst>
              <a:ext uri="{FF2B5EF4-FFF2-40B4-BE49-F238E27FC236}">
                <a16:creationId xmlns:a16="http://schemas.microsoft.com/office/drawing/2014/main" id="{A0FA07DA-3524-42EC-976B-9D4C32DCBE13}"/>
              </a:ext>
            </a:extLst>
          </p:cNvPr>
          <p:cNvSpPr/>
          <p:nvPr/>
        </p:nvSpPr>
        <p:spPr>
          <a:xfrm>
            <a:off x="2514600" y="1522966"/>
            <a:ext cx="7162800" cy="3785652"/>
          </a:xfrm>
          <a:prstGeom prst="rect">
            <a:avLst/>
          </a:prstGeom>
        </p:spPr>
        <p:txBody>
          <a:bodyPr wrap="square">
            <a:spAutoFit/>
          </a:bodyPr>
          <a:lstStyle/>
          <a:p>
            <a:r>
              <a:rPr lang="zh-CN" altLang="en-US" sz="2400" dirty="0">
                <a:solidFill>
                  <a:schemeClr val="tx1">
                    <a:lumMod val="50000"/>
                    <a:lumOff val="50000"/>
                  </a:schemeClr>
                </a:solidFill>
              </a:rPr>
              <a:t>[1] C2-PRD-项目描述-2018</a:t>
            </a:r>
          </a:p>
          <a:p>
            <a:r>
              <a:rPr lang="zh-CN" altLang="en-US" sz="2400" dirty="0">
                <a:solidFill>
                  <a:schemeClr val="tx1">
                    <a:lumMod val="50000"/>
                    <a:lumOff val="50000"/>
                  </a:schemeClr>
                </a:solidFill>
              </a:rPr>
              <a:t>[2] PRD2018-G03-文档编写规范</a:t>
            </a:r>
          </a:p>
          <a:p>
            <a:r>
              <a:rPr lang="zh-CN" altLang="en-US" sz="2400" dirty="0">
                <a:solidFill>
                  <a:schemeClr val="tx1">
                    <a:lumMod val="50000"/>
                    <a:lumOff val="50000"/>
                  </a:schemeClr>
                </a:solidFill>
              </a:rPr>
              <a:t>[3] 张海藩,牟永敏.软件工程导论（第六版）</a:t>
            </a:r>
          </a:p>
          <a:p>
            <a:r>
              <a:rPr lang="zh-CN" altLang="en-US" sz="2400" dirty="0">
                <a:solidFill>
                  <a:schemeClr val="tx1">
                    <a:lumMod val="50000"/>
                    <a:lumOff val="50000"/>
                  </a:schemeClr>
                </a:solidFill>
              </a:rPr>
              <a:t>[4] IEEE830-1998 需求规范说明书模板</a:t>
            </a:r>
          </a:p>
          <a:p>
            <a:r>
              <a:rPr lang="zh-CN" altLang="en-US" sz="2400" dirty="0">
                <a:solidFill>
                  <a:schemeClr val="tx1">
                    <a:lumMod val="50000"/>
                    <a:lumOff val="50000"/>
                  </a:schemeClr>
                </a:solidFill>
              </a:rPr>
              <a:t>[5] 项目管理知识体系指南（PMBOK 指南)第六版/项目管理协会</a:t>
            </a:r>
          </a:p>
          <a:p>
            <a:r>
              <a:rPr lang="zh-CN" altLang="en-US" sz="2400" dirty="0">
                <a:solidFill>
                  <a:schemeClr val="tx1">
                    <a:lumMod val="50000"/>
                    <a:lumOff val="50000"/>
                  </a:schemeClr>
                </a:solidFill>
              </a:rPr>
              <a:t>[6] GB+T-8567-2006.国标《计算机软件文档编制规范》</a:t>
            </a:r>
          </a:p>
          <a:p>
            <a:r>
              <a:rPr lang="zh-CN" altLang="en-US" sz="2400" dirty="0">
                <a:solidFill>
                  <a:schemeClr val="tx1">
                    <a:lumMod val="50000"/>
                    <a:lumOff val="50000"/>
                  </a:schemeClr>
                </a:solidFill>
              </a:rPr>
              <a:t>[7] GB/T19000—2008/ISO9000.国标《质量管理体系 基础和术语》</a:t>
            </a:r>
          </a:p>
          <a:p>
            <a:r>
              <a:rPr lang="zh-CN" altLang="en-US" sz="2400" dirty="0">
                <a:solidFill>
                  <a:schemeClr val="tx1">
                    <a:lumMod val="50000"/>
                    <a:lumOff val="50000"/>
                  </a:schemeClr>
                </a:solidFill>
              </a:rPr>
              <a:t>[8] Software Requirements Specification Template</a:t>
            </a:r>
          </a:p>
        </p:txBody>
      </p:sp>
    </p:spTree>
    <p:extLst>
      <p:ext uri="{BB962C8B-B14F-4D97-AF65-F5344CB8AC3E}">
        <p14:creationId xmlns:p14="http://schemas.microsoft.com/office/powerpoint/2010/main" val="361496906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53340" y="-2659380"/>
            <a:ext cx="3083560" cy="6671310"/>
            <a:chOff x="-84" y="-4188"/>
            <a:chExt cx="4856" cy="10506"/>
          </a:xfrm>
        </p:grpSpPr>
        <p:grpSp>
          <p:nvGrpSpPr>
            <p:cNvPr id="33" name="组合 32"/>
            <p:cNvGrpSpPr/>
            <p:nvPr/>
          </p:nvGrpSpPr>
          <p:grpSpPr>
            <a:xfrm rot="17700000" flipH="1">
              <a:off x="-3129" y="-1143"/>
              <a:ext cx="10506" cy="4416"/>
              <a:chOff x="4235" y="0"/>
              <a:chExt cx="10192" cy="3964"/>
            </a:xfrm>
          </p:grpSpPr>
          <p:grpSp>
            <p:nvGrpSpPr>
              <p:cNvPr id="35" name="组合 34"/>
              <p:cNvGrpSpPr/>
              <p:nvPr/>
            </p:nvGrpSpPr>
            <p:grpSpPr>
              <a:xfrm>
                <a:off x="4235" y="0"/>
                <a:ext cx="9919" cy="3964"/>
                <a:chOff x="4235" y="0"/>
                <a:chExt cx="9919" cy="3964"/>
              </a:xfrm>
            </p:grpSpPr>
            <p:pic>
              <p:nvPicPr>
                <p:cNvPr id="36" name="图片 35" descr="400083054"/>
                <p:cNvPicPr>
                  <a:picLocks noChangeAspect="1"/>
                </p:cNvPicPr>
                <p:nvPr/>
              </p:nvPicPr>
              <p:blipFill>
                <a:blip r:embed="rId2"/>
                <a:srcRect l="20170" r="22753" b="67620"/>
                <a:stretch>
                  <a:fillRect/>
                </a:stretch>
              </p:blipFill>
              <p:spPr>
                <a:xfrm>
                  <a:off x="5114" y="0"/>
                  <a:ext cx="9041" cy="3419"/>
                </a:xfrm>
                <a:prstGeom prst="rect">
                  <a:avLst/>
                </a:prstGeom>
              </p:spPr>
            </p:pic>
            <p:sp>
              <p:nvSpPr>
                <p:cNvPr id="37" name="矩形 36"/>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8" name="矩形 37"/>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9" name="文本框 38"/>
            <p:cNvSpPr txBox="1"/>
            <p:nvPr/>
          </p:nvSpPr>
          <p:spPr>
            <a:xfrm>
              <a:off x="868" y="594"/>
              <a:ext cx="3904" cy="580"/>
            </a:xfrm>
            <a:prstGeom prst="rect">
              <a:avLst/>
            </a:prstGeom>
            <a:solidFill>
              <a:srgbClr val="FFFFFF"/>
            </a:solidFill>
            <a:ln>
              <a:solidFill>
                <a:srgbClr val="7B6F66"/>
              </a:solidFill>
            </a:ln>
          </p:spPr>
          <p:txBody>
            <a:bodyPr wrap="square" rtlCol="0">
              <a:spAutoFit/>
            </a:bodyPr>
            <a:lstStyle/>
            <a:p>
              <a:pPr algn="ctr"/>
              <a:r>
                <a:rPr lang="zh-CN" altLang="en-US" dirty="0">
                  <a:solidFill>
                    <a:schemeClr val="tx1">
                      <a:lumMod val="65000"/>
                      <a:lumOff val="35000"/>
                    </a:schemeClr>
                  </a:solidFill>
                  <a:latin typeface="微软雅黑" panose="020B0503020204020204" charset="-122"/>
                  <a:ea typeface="微软雅黑" panose="020B0503020204020204" charset="-122"/>
                  <a:cs typeface="+mn-ea"/>
                  <a:sym typeface="+mn-lt"/>
                </a:rPr>
                <a:t>绩效评定</a:t>
              </a:r>
            </a:p>
          </p:txBody>
        </p:sp>
      </p:grpSp>
      <p:graphicFrame>
        <p:nvGraphicFramePr>
          <p:cNvPr id="2" name="表格 1">
            <a:extLst>
              <a:ext uri="{FF2B5EF4-FFF2-40B4-BE49-F238E27FC236}">
                <a16:creationId xmlns:a16="http://schemas.microsoft.com/office/drawing/2014/main" id="{EF1D1BE4-8D84-4A19-9673-AD2A4096BB65}"/>
              </a:ext>
            </a:extLst>
          </p:cNvPr>
          <p:cNvGraphicFramePr>
            <a:graphicFrameLocks noGrp="1"/>
          </p:cNvGraphicFramePr>
          <p:nvPr>
            <p:extLst>
              <p:ext uri="{D42A27DB-BD31-4B8C-83A1-F6EECF244321}">
                <p14:modId xmlns:p14="http://schemas.microsoft.com/office/powerpoint/2010/main" val="662809540"/>
              </p:ext>
            </p:extLst>
          </p:nvPr>
        </p:nvGraphicFramePr>
        <p:xfrm>
          <a:off x="2051208" y="1789679"/>
          <a:ext cx="8089583" cy="2934900"/>
        </p:xfrm>
        <a:graphic>
          <a:graphicData uri="http://schemas.openxmlformats.org/drawingml/2006/table">
            <a:tbl>
              <a:tblPr>
                <a:tableStyleId>{616DA210-FB5B-4158-B5E0-FEB733F419BA}</a:tableStyleId>
              </a:tblPr>
              <a:tblGrid>
                <a:gridCol w="1155655">
                  <a:extLst>
                    <a:ext uri="{9D8B030D-6E8A-4147-A177-3AD203B41FA5}">
                      <a16:colId xmlns:a16="http://schemas.microsoft.com/office/drawing/2014/main" val="3523533551"/>
                    </a:ext>
                  </a:extLst>
                </a:gridCol>
                <a:gridCol w="1239711">
                  <a:extLst>
                    <a:ext uri="{9D8B030D-6E8A-4147-A177-3AD203B41FA5}">
                      <a16:colId xmlns:a16="http://schemas.microsoft.com/office/drawing/2014/main" val="3146792374"/>
                    </a:ext>
                  </a:extLst>
                </a:gridCol>
                <a:gridCol w="969818">
                  <a:extLst>
                    <a:ext uri="{9D8B030D-6E8A-4147-A177-3AD203B41FA5}">
                      <a16:colId xmlns:a16="http://schemas.microsoft.com/office/drawing/2014/main" val="1483802484"/>
                    </a:ext>
                  </a:extLst>
                </a:gridCol>
                <a:gridCol w="1274619">
                  <a:extLst>
                    <a:ext uri="{9D8B030D-6E8A-4147-A177-3AD203B41FA5}">
                      <a16:colId xmlns:a16="http://schemas.microsoft.com/office/drawing/2014/main" val="2968891944"/>
                    </a:ext>
                  </a:extLst>
                </a:gridCol>
                <a:gridCol w="1302327">
                  <a:extLst>
                    <a:ext uri="{9D8B030D-6E8A-4147-A177-3AD203B41FA5}">
                      <a16:colId xmlns:a16="http://schemas.microsoft.com/office/drawing/2014/main" val="1669825109"/>
                    </a:ext>
                  </a:extLst>
                </a:gridCol>
                <a:gridCol w="1330036">
                  <a:extLst>
                    <a:ext uri="{9D8B030D-6E8A-4147-A177-3AD203B41FA5}">
                      <a16:colId xmlns:a16="http://schemas.microsoft.com/office/drawing/2014/main" val="3391682284"/>
                    </a:ext>
                  </a:extLst>
                </a:gridCol>
                <a:gridCol w="817417">
                  <a:extLst>
                    <a:ext uri="{9D8B030D-6E8A-4147-A177-3AD203B41FA5}">
                      <a16:colId xmlns:a16="http://schemas.microsoft.com/office/drawing/2014/main" val="2873012840"/>
                    </a:ext>
                  </a:extLst>
                </a:gridCol>
              </a:tblGrid>
              <a:tr h="416566">
                <a:tc>
                  <a:txBody>
                    <a:bodyPr/>
                    <a:lstStyle/>
                    <a:p>
                      <a:pPr algn="l" fontAlgn="b"/>
                      <a:endParaRPr lang="zh-CN" altLang="en-US" sz="24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l" fontAlgn="b"/>
                      <a:r>
                        <a:rPr lang="zh-CN" altLang="en-US" sz="2400" u="none" strike="noStrike">
                          <a:effectLst/>
                        </a:rPr>
                        <a:t>工作质量</a:t>
                      </a:r>
                      <a:endParaRPr lang="zh-CN" altLang="en-US" sz="24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l" fontAlgn="b"/>
                      <a:r>
                        <a:rPr lang="zh-CN" altLang="en-US" sz="2400" u="none" strike="noStrike">
                          <a:effectLst/>
                        </a:rPr>
                        <a:t>工作量</a:t>
                      </a:r>
                      <a:endParaRPr lang="zh-CN" altLang="en-US" sz="24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l" fontAlgn="b"/>
                      <a:r>
                        <a:rPr lang="zh-CN" altLang="en-US" sz="2400" u="none" strike="noStrike">
                          <a:effectLst/>
                        </a:rPr>
                        <a:t>参与程度</a:t>
                      </a:r>
                      <a:endParaRPr lang="zh-CN" altLang="en-US" sz="24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l" fontAlgn="b"/>
                      <a:r>
                        <a:rPr lang="zh-CN" altLang="en-US" sz="2400" u="none" strike="noStrike">
                          <a:effectLst/>
                        </a:rPr>
                        <a:t>工作规范</a:t>
                      </a:r>
                      <a:endParaRPr lang="zh-CN" altLang="en-US" sz="24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l" fontAlgn="b"/>
                      <a:r>
                        <a:rPr lang="zh-CN" altLang="en-US" sz="2400" u="none" strike="noStrike">
                          <a:effectLst/>
                        </a:rPr>
                        <a:t>工作态度</a:t>
                      </a:r>
                      <a:endParaRPr lang="zh-CN" altLang="en-US" sz="24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l" fontAlgn="b"/>
                      <a:r>
                        <a:rPr lang="zh-CN" altLang="en-US" sz="2400" u="none" strike="noStrike" dirty="0">
                          <a:effectLst/>
                        </a:rPr>
                        <a:t>总分</a:t>
                      </a:r>
                      <a:endParaRPr lang="zh-CN" altLang="en-US" sz="24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extLst>
                  <a:ext uri="{0D108BD9-81ED-4DB2-BD59-A6C34878D82A}">
                    <a16:rowId xmlns:a16="http://schemas.microsoft.com/office/drawing/2014/main" val="2528291319"/>
                  </a:ext>
                </a:extLst>
              </a:tr>
              <a:tr h="435502">
                <a:tc>
                  <a:txBody>
                    <a:bodyPr/>
                    <a:lstStyle/>
                    <a:p>
                      <a:pPr algn="l" fontAlgn="b"/>
                      <a:r>
                        <a:rPr lang="zh-CN" altLang="en-US" sz="2400" u="none" strike="noStrike">
                          <a:effectLst/>
                        </a:rPr>
                        <a:t>徐哲远</a:t>
                      </a:r>
                      <a:endParaRPr lang="zh-CN" altLang="en-US" sz="24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2400" u="none" strike="noStrike">
                          <a:effectLst/>
                        </a:rPr>
                        <a:t>20</a:t>
                      </a:r>
                      <a:endParaRPr lang="en-US" altLang="zh-CN" sz="24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2400" u="none" strike="noStrike">
                          <a:effectLst/>
                        </a:rPr>
                        <a:t>20</a:t>
                      </a:r>
                      <a:endParaRPr lang="en-US" altLang="zh-CN" sz="24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2400" u="none" strike="noStrike">
                          <a:effectLst/>
                        </a:rPr>
                        <a:t>20</a:t>
                      </a:r>
                      <a:endParaRPr lang="en-US" altLang="zh-CN" sz="24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2400" u="none" strike="noStrike">
                          <a:effectLst/>
                        </a:rPr>
                        <a:t>19</a:t>
                      </a:r>
                      <a:endParaRPr lang="en-US" altLang="zh-CN" sz="24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2400" u="none" strike="noStrike">
                          <a:effectLst/>
                        </a:rPr>
                        <a:t>19.5</a:t>
                      </a:r>
                      <a:endParaRPr lang="en-US" altLang="zh-CN" sz="24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2400" u="none" strike="noStrike">
                          <a:effectLst/>
                        </a:rPr>
                        <a:t>98.5</a:t>
                      </a:r>
                      <a:endParaRPr lang="en-US" altLang="zh-CN" sz="24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extLst>
                  <a:ext uri="{0D108BD9-81ED-4DB2-BD59-A6C34878D82A}">
                    <a16:rowId xmlns:a16="http://schemas.microsoft.com/office/drawing/2014/main" val="786719079"/>
                  </a:ext>
                </a:extLst>
              </a:tr>
              <a:tr h="435502">
                <a:tc>
                  <a:txBody>
                    <a:bodyPr/>
                    <a:lstStyle/>
                    <a:p>
                      <a:pPr algn="l" fontAlgn="b"/>
                      <a:r>
                        <a:rPr lang="zh-CN" altLang="en-US" sz="2400" u="none" strike="noStrike">
                          <a:effectLst/>
                        </a:rPr>
                        <a:t>沈启航</a:t>
                      </a:r>
                      <a:endParaRPr lang="zh-CN" altLang="en-US" sz="24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2400" u="none" strike="noStrike">
                          <a:effectLst/>
                        </a:rPr>
                        <a:t>20</a:t>
                      </a:r>
                      <a:endParaRPr lang="en-US" altLang="zh-CN" sz="24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2400" u="none" strike="noStrike">
                          <a:effectLst/>
                        </a:rPr>
                        <a:t>19</a:t>
                      </a:r>
                      <a:endParaRPr lang="en-US" altLang="zh-CN" sz="24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2400" u="none" strike="noStrike">
                          <a:effectLst/>
                        </a:rPr>
                        <a:t>20</a:t>
                      </a:r>
                      <a:endParaRPr lang="en-US" altLang="zh-CN" sz="24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2400" u="none" strike="noStrike" dirty="0">
                          <a:effectLst/>
                        </a:rPr>
                        <a:t>19</a:t>
                      </a:r>
                      <a:endParaRPr lang="en-US" altLang="zh-CN" sz="24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2400" u="none" strike="noStrike">
                          <a:effectLst/>
                        </a:rPr>
                        <a:t>19</a:t>
                      </a:r>
                      <a:endParaRPr lang="en-US" altLang="zh-CN" sz="24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2400" u="none" strike="noStrike">
                          <a:effectLst/>
                        </a:rPr>
                        <a:t>97</a:t>
                      </a:r>
                      <a:endParaRPr lang="en-US" altLang="zh-CN" sz="24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extLst>
                  <a:ext uri="{0D108BD9-81ED-4DB2-BD59-A6C34878D82A}">
                    <a16:rowId xmlns:a16="http://schemas.microsoft.com/office/drawing/2014/main" val="3408559343"/>
                  </a:ext>
                </a:extLst>
              </a:tr>
              <a:tr h="416566">
                <a:tc>
                  <a:txBody>
                    <a:bodyPr/>
                    <a:lstStyle/>
                    <a:p>
                      <a:pPr algn="l" fontAlgn="b"/>
                      <a:r>
                        <a:rPr lang="zh-CN" altLang="en-US" sz="2400" u="none" strike="noStrike">
                          <a:effectLst/>
                        </a:rPr>
                        <a:t>叶柏成</a:t>
                      </a:r>
                      <a:endParaRPr lang="zh-CN" altLang="en-US" sz="24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2400" u="none" strike="noStrike">
                          <a:effectLst/>
                        </a:rPr>
                        <a:t>20</a:t>
                      </a:r>
                      <a:endParaRPr lang="en-US" altLang="zh-CN" sz="24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2400" u="none" strike="noStrike">
                          <a:effectLst/>
                        </a:rPr>
                        <a:t>19</a:t>
                      </a:r>
                      <a:endParaRPr lang="en-US" altLang="zh-CN" sz="24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2400" u="none" strike="noStrike">
                          <a:effectLst/>
                        </a:rPr>
                        <a:t>19.5</a:t>
                      </a:r>
                      <a:endParaRPr lang="en-US" altLang="zh-CN" sz="24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2400" u="none" strike="noStrike">
                          <a:effectLst/>
                        </a:rPr>
                        <a:t>18.5</a:t>
                      </a:r>
                      <a:endParaRPr lang="en-US" altLang="zh-CN" sz="24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2400" u="none" strike="noStrike">
                          <a:effectLst/>
                        </a:rPr>
                        <a:t>19.5</a:t>
                      </a:r>
                      <a:endParaRPr lang="en-US" altLang="zh-CN" sz="24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2400" u="none" strike="noStrike">
                          <a:effectLst/>
                        </a:rPr>
                        <a:t>96.5</a:t>
                      </a:r>
                      <a:endParaRPr lang="en-US" altLang="zh-CN" sz="24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extLst>
                  <a:ext uri="{0D108BD9-81ED-4DB2-BD59-A6C34878D82A}">
                    <a16:rowId xmlns:a16="http://schemas.microsoft.com/office/drawing/2014/main" val="281786886"/>
                  </a:ext>
                </a:extLst>
              </a:tr>
              <a:tr h="397632">
                <a:tc>
                  <a:txBody>
                    <a:bodyPr/>
                    <a:lstStyle/>
                    <a:p>
                      <a:pPr algn="l" fontAlgn="b"/>
                      <a:r>
                        <a:rPr lang="zh-CN" altLang="en-US" sz="2400" u="none" strike="noStrike">
                          <a:effectLst/>
                        </a:rPr>
                        <a:t>杨以恒</a:t>
                      </a:r>
                      <a:endParaRPr lang="zh-CN" altLang="en-US" sz="24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2400" u="none" strike="noStrike">
                          <a:effectLst/>
                        </a:rPr>
                        <a:t>20</a:t>
                      </a:r>
                      <a:endParaRPr lang="en-US" altLang="zh-CN" sz="24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2400" u="none" strike="noStrike">
                          <a:effectLst/>
                        </a:rPr>
                        <a:t>19.5</a:t>
                      </a:r>
                      <a:endParaRPr lang="en-US" altLang="zh-CN" sz="24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2400" u="none" strike="noStrike">
                          <a:effectLst/>
                        </a:rPr>
                        <a:t>20</a:t>
                      </a:r>
                      <a:endParaRPr lang="en-US" altLang="zh-CN" sz="24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2400" u="none" strike="noStrike">
                          <a:effectLst/>
                        </a:rPr>
                        <a:t>19</a:t>
                      </a:r>
                      <a:endParaRPr lang="en-US" altLang="zh-CN" sz="24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2400" u="none" strike="noStrike">
                          <a:effectLst/>
                        </a:rPr>
                        <a:t>19</a:t>
                      </a:r>
                      <a:endParaRPr lang="en-US" altLang="zh-CN" sz="24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2400" u="none" strike="noStrike">
                          <a:effectLst/>
                        </a:rPr>
                        <a:t>97.5</a:t>
                      </a:r>
                      <a:endParaRPr lang="en-US" altLang="zh-CN" sz="24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extLst>
                  <a:ext uri="{0D108BD9-81ED-4DB2-BD59-A6C34878D82A}">
                    <a16:rowId xmlns:a16="http://schemas.microsoft.com/office/drawing/2014/main" val="4008808259"/>
                  </a:ext>
                </a:extLst>
              </a:tr>
              <a:tr h="416566">
                <a:tc>
                  <a:txBody>
                    <a:bodyPr/>
                    <a:lstStyle/>
                    <a:p>
                      <a:pPr algn="l" fontAlgn="b"/>
                      <a:r>
                        <a:rPr lang="zh-CN" altLang="en-US" sz="2400" u="none" strike="noStrike">
                          <a:effectLst/>
                        </a:rPr>
                        <a:t>骆佳俊</a:t>
                      </a:r>
                      <a:endParaRPr lang="zh-CN" altLang="en-US" sz="24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2400" u="none" strike="noStrike">
                          <a:effectLst/>
                        </a:rPr>
                        <a:t>12.5</a:t>
                      </a:r>
                      <a:endParaRPr lang="en-US" altLang="zh-CN" sz="24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2400" u="none" strike="noStrike">
                          <a:effectLst/>
                        </a:rPr>
                        <a:t>15</a:t>
                      </a:r>
                      <a:endParaRPr lang="en-US" altLang="zh-CN" sz="24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2400" u="none" strike="noStrike">
                          <a:effectLst/>
                        </a:rPr>
                        <a:t>14.5</a:t>
                      </a:r>
                      <a:endParaRPr lang="en-US" altLang="zh-CN" sz="24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2400" u="none" strike="noStrike">
                          <a:effectLst/>
                        </a:rPr>
                        <a:t>18</a:t>
                      </a:r>
                      <a:endParaRPr lang="en-US" altLang="zh-CN" sz="24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2400" u="none" strike="noStrike">
                          <a:effectLst/>
                        </a:rPr>
                        <a:t>13.5</a:t>
                      </a:r>
                      <a:endParaRPr lang="en-US" altLang="zh-CN" sz="24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2400" u="none" strike="noStrike">
                          <a:effectLst/>
                        </a:rPr>
                        <a:t>73.5</a:t>
                      </a:r>
                      <a:endParaRPr lang="en-US" altLang="zh-CN" sz="24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extLst>
                  <a:ext uri="{0D108BD9-81ED-4DB2-BD59-A6C34878D82A}">
                    <a16:rowId xmlns:a16="http://schemas.microsoft.com/office/drawing/2014/main" val="1665506288"/>
                  </a:ext>
                </a:extLst>
              </a:tr>
              <a:tr h="416566">
                <a:tc>
                  <a:txBody>
                    <a:bodyPr/>
                    <a:lstStyle/>
                    <a:p>
                      <a:pPr algn="l" fontAlgn="b"/>
                      <a:r>
                        <a:rPr lang="zh-CN" altLang="en-US" sz="2400" u="none" strike="noStrike">
                          <a:effectLst/>
                        </a:rPr>
                        <a:t>平均分</a:t>
                      </a:r>
                      <a:endParaRPr lang="zh-CN" altLang="en-US" sz="24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2400" u="none" strike="noStrike">
                          <a:effectLst/>
                        </a:rPr>
                        <a:t>18.5</a:t>
                      </a:r>
                      <a:endParaRPr lang="en-US" altLang="zh-CN" sz="24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2400" u="none" strike="noStrike">
                          <a:effectLst/>
                        </a:rPr>
                        <a:t>18.5</a:t>
                      </a:r>
                      <a:endParaRPr lang="en-US" altLang="zh-CN" sz="24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2400" u="none" strike="noStrike">
                          <a:effectLst/>
                        </a:rPr>
                        <a:t>18.8</a:t>
                      </a:r>
                      <a:endParaRPr lang="en-US" altLang="zh-CN" sz="24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2400" u="none" strike="noStrike">
                          <a:effectLst/>
                        </a:rPr>
                        <a:t>18.7</a:t>
                      </a:r>
                      <a:endParaRPr lang="en-US" altLang="zh-CN" sz="24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2400" u="none" strike="noStrike">
                          <a:effectLst/>
                        </a:rPr>
                        <a:t>18.1</a:t>
                      </a:r>
                      <a:endParaRPr lang="en-US" altLang="zh-CN" sz="24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l" fontAlgn="b"/>
                      <a:endParaRPr lang="zh-CN" altLang="en-US" sz="24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extLst>
                  <a:ext uri="{0D108BD9-81ED-4DB2-BD59-A6C34878D82A}">
                    <a16:rowId xmlns:a16="http://schemas.microsoft.com/office/drawing/2014/main" val="1812450564"/>
                  </a:ext>
                </a:extLst>
              </a:tr>
            </a:tbl>
          </a:graphicData>
        </a:graphic>
      </p:graphicFrame>
    </p:spTree>
    <p:extLst>
      <p:ext uri="{BB962C8B-B14F-4D97-AF65-F5344CB8AC3E}">
        <p14:creationId xmlns:p14="http://schemas.microsoft.com/office/powerpoint/2010/main" val="335667764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53340" y="-2659380"/>
            <a:ext cx="3083560" cy="6671310"/>
            <a:chOff x="-84" y="-4188"/>
            <a:chExt cx="4856" cy="10506"/>
          </a:xfrm>
        </p:grpSpPr>
        <p:grpSp>
          <p:nvGrpSpPr>
            <p:cNvPr id="33" name="组合 32"/>
            <p:cNvGrpSpPr/>
            <p:nvPr/>
          </p:nvGrpSpPr>
          <p:grpSpPr>
            <a:xfrm rot="17700000" flipH="1">
              <a:off x="-3129" y="-1143"/>
              <a:ext cx="10506" cy="4416"/>
              <a:chOff x="4235" y="0"/>
              <a:chExt cx="10192" cy="3964"/>
            </a:xfrm>
          </p:grpSpPr>
          <p:grpSp>
            <p:nvGrpSpPr>
              <p:cNvPr id="35" name="组合 34"/>
              <p:cNvGrpSpPr/>
              <p:nvPr/>
            </p:nvGrpSpPr>
            <p:grpSpPr>
              <a:xfrm>
                <a:off x="4235" y="0"/>
                <a:ext cx="9919" cy="3964"/>
                <a:chOff x="4235" y="0"/>
                <a:chExt cx="9919" cy="3964"/>
              </a:xfrm>
            </p:grpSpPr>
            <p:pic>
              <p:nvPicPr>
                <p:cNvPr id="36" name="图片 35" descr="400083054"/>
                <p:cNvPicPr>
                  <a:picLocks noChangeAspect="1"/>
                </p:cNvPicPr>
                <p:nvPr/>
              </p:nvPicPr>
              <p:blipFill>
                <a:blip r:embed="rId2"/>
                <a:srcRect l="20170" r="22753" b="67620"/>
                <a:stretch>
                  <a:fillRect/>
                </a:stretch>
              </p:blipFill>
              <p:spPr>
                <a:xfrm>
                  <a:off x="5114" y="0"/>
                  <a:ext cx="9041" cy="3419"/>
                </a:xfrm>
                <a:prstGeom prst="rect">
                  <a:avLst/>
                </a:prstGeom>
              </p:spPr>
            </p:pic>
            <p:sp>
              <p:nvSpPr>
                <p:cNvPr id="37" name="矩形 36"/>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8" name="矩形 37"/>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9" name="文本框 38"/>
            <p:cNvSpPr txBox="1"/>
            <p:nvPr/>
          </p:nvSpPr>
          <p:spPr>
            <a:xfrm>
              <a:off x="868" y="594"/>
              <a:ext cx="3904" cy="580"/>
            </a:xfrm>
            <a:prstGeom prst="rect">
              <a:avLst/>
            </a:prstGeom>
            <a:solidFill>
              <a:srgbClr val="FFFFFF"/>
            </a:solidFill>
            <a:ln>
              <a:solidFill>
                <a:srgbClr val="7B6F66"/>
              </a:solidFill>
            </a:ln>
          </p:spPr>
          <p:txBody>
            <a:bodyPr wrap="square" rtlCol="0">
              <a:spAutoFit/>
            </a:bodyPr>
            <a:lstStyle/>
            <a:p>
              <a:pPr algn="ctr"/>
              <a:r>
                <a:rPr lang="zh-CN" altLang="en-US" dirty="0">
                  <a:solidFill>
                    <a:schemeClr val="tx1">
                      <a:lumMod val="65000"/>
                      <a:lumOff val="35000"/>
                    </a:schemeClr>
                  </a:solidFill>
                  <a:latin typeface="微软雅黑" panose="020B0503020204020204" charset="-122"/>
                  <a:ea typeface="微软雅黑" panose="020B0503020204020204" charset="-122"/>
                  <a:cs typeface="+mn-ea"/>
                  <a:sym typeface="+mn-lt"/>
                </a:rPr>
                <a:t>雷达图</a:t>
              </a:r>
            </a:p>
          </p:txBody>
        </p:sp>
      </p:grpSp>
      <p:graphicFrame>
        <p:nvGraphicFramePr>
          <p:cNvPr id="12" name="图表 11">
            <a:extLst>
              <a:ext uri="{FF2B5EF4-FFF2-40B4-BE49-F238E27FC236}">
                <a16:creationId xmlns:a16="http://schemas.microsoft.com/office/drawing/2014/main" id="{87C58765-7AD5-4577-8CDD-FA35DB594ADB}"/>
              </a:ext>
            </a:extLst>
          </p:cNvPr>
          <p:cNvGraphicFramePr>
            <a:graphicFrameLocks/>
          </p:cNvGraphicFramePr>
          <p:nvPr>
            <p:extLst>
              <p:ext uri="{D42A27DB-BD31-4B8C-83A1-F6EECF244321}">
                <p14:modId xmlns:p14="http://schemas.microsoft.com/office/powerpoint/2010/main" val="3805750036"/>
              </p:ext>
            </p:extLst>
          </p:nvPr>
        </p:nvGraphicFramePr>
        <p:xfrm>
          <a:off x="2116644" y="1285730"/>
          <a:ext cx="2774156" cy="2472927"/>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3" name="图表 12">
            <a:extLst>
              <a:ext uri="{FF2B5EF4-FFF2-40B4-BE49-F238E27FC236}">
                <a16:creationId xmlns:a16="http://schemas.microsoft.com/office/drawing/2014/main" id="{FD899FAA-4B1E-43DA-AEAF-5AAE802CAD2D}"/>
              </a:ext>
            </a:extLst>
          </p:cNvPr>
          <p:cNvGraphicFramePr>
            <a:graphicFrameLocks/>
          </p:cNvGraphicFramePr>
          <p:nvPr>
            <p:extLst>
              <p:ext uri="{D42A27DB-BD31-4B8C-83A1-F6EECF244321}">
                <p14:modId xmlns:p14="http://schemas.microsoft.com/office/powerpoint/2010/main" val="1724451378"/>
              </p:ext>
            </p:extLst>
          </p:nvPr>
        </p:nvGraphicFramePr>
        <p:xfrm>
          <a:off x="4890803" y="1285729"/>
          <a:ext cx="2762247" cy="2476501"/>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4" name="图表 13">
            <a:extLst>
              <a:ext uri="{FF2B5EF4-FFF2-40B4-BE49-F238E27FC236}">
                <a16:creationId xmlns:a16="http://schemas.microsoft.com/office/drawing/2014/main" id="{796F409E-8E67-41F1-8679-B4804F6D8715}"/>
              </a:ext>
            </a:extLst>
          </p:cNvPr>
          <p:cNvGraphicFramePr>
            <a:graphicFrameLocks/>
          </p:cNvGraphicFramePr>
          <p:nvPr>
            <p:extLst>
              <p:ext uri="{D42A27DB-BD31-4B8C-83A1-F6EECF244321}">
                <p14:modId xmlns:p14="http://schemas.microsoft.com/office/powerpoint/2010/main" val="1410251457"/>
              </p:ext>
            </p:extLst>
          </p:nvPr>
        </p:nvGraphicFramePr>
        <p:xfrm>
          <a:off x="7664955" y="1289301"/>
          <a:ext cx="2750345" cy="2472929"/>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5" name="图表 14">
            <a:extLst>
              <a:ext uri="{FF2B5EF4-FFF2-40B4-BE49-F238E27FC236}">
                <a16:creationId xmlns:a16="http://schemas.microsoft.com/office/drawing/2014/main" id="{71F07DBA-823D-4C31-B0A8-9375931B157F}"/>
              </a:ext>
            </a:extLst>
          </p:cNvPr>
          <p:cNvGraphicFramePr>
            <a:graphicFrameLocks/>
          </p:cNvGraphicFramePr>
          <p:nvPr>
            <p:extLst>
              <p:ext uri="{D42A27DB-BD31-4B8C-83A1-F6EECF244321}">
                <p14:modId xmlns:p14="http://schemas.microsoft.com/office/powerpoint/2010/main" val="4125239723"/>
              </p:ext>
            </p:extLst>
          </p:nvPr>
        </p:nvGraphicFramePr>
        <p:xfrm>
          <a:off x="3509674" y="3765805"/>
          <a:ext cx="2762251" cy="247292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6" name="图表 15">
            <a:extLst>
              <a:ext uri="{FF2B5EF4-FFF2-40B4-BE49-F238E27FC236}">
                <a16:creationId xmlns:a16="http://schemas.microsoft.com/office/drawing/2014/main" id="{133A5F9D-100C-44A8-9265-6E9B567A9D3C}"/>
              </a:ext>
            </a:extLst>
          </p:cNvPr>
          <p:cNvGraphicFramePr>
            <a:graphicFrameLocks/>
          </p:cNvGraphicFramePr>
          <p:nvPr>
            <p:extLst>
              <p:ext uri="{D42A27DB-BD31-4B8C-83A1-F6EECF244321}">
                <p14:modId xmlns:p14="http://schemas.microsoft.com/office/powerpoint/2010/main" val="1646434882"/>
              </p:ext>
            </p:extLst>
          </p:nvPr>
        </p:nvGraphicFramePr>
        <p:xfrm>
          <a:off x="6271925" y="3765802"/>
          <a:ext cx="2762250" cy="2472928"/>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364933015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3150870" y="-7620"/>
            <a:ext cx="5854700" cy="2067560"/>
            <a:chOff x="4235" y="0"/>
            <a:chExt cx="10192" cy="3964"/>
          </a:xfrm>
        </p:grpSpPr>
        <p:grpSp>
          <p:nvGrpSpPr>
            <p:cNvPr id="6" name="组合 5"/>
            <p:cNvGrpSpPr/>
            <p:nvPr/>
          </p:nvGrpSpPr>
          <p:grpSpPr>
            <a:xfrm>
              <a:off x="4235" y="0"/>
              <a:ext cx="9919" cy="3964"/>
              <a:chOff x="4235" y="0"/>
              <a:chExt cx="9919" cy="3964"/>
            </a:xfrm>
          </p:grpSpPr>
          <p:pic>
            <p:nvPicPr>
              <p:cNvPr id="4" name="图片 3" descr="400083054"/>
              <p:cNvPicPr>
                <a:picLocks noChangeAspect="1"/>
              </p:cNvPicPr>
              <p:nvPr/>
            </p:nvPicPr>
            <p:blipFill>
              <a:blip r:embed="rId3"/>
              <a:srcRect l="20170" r="22753" b="67620"/>
              <a:stretch>
                <a:fillRect/>
              </a:stretch>
            </p:blipFill>
            <p:spPr>
              <a:xfrm>
                <a:off x="5114" y="0"/>
                <a:ext cx="9041" cy="3419"/>
              </a:xfrm>
              <a:prstGeom prst="rect">
                <a:avLst/>
              </a:prstGeom>
            </p:spPr>
          </p:pic>
          <p:sp>
            <p:nvSpPr>
              <p:cNvPr id="5" name="矩形 4"/>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矩形 6"/>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 name="组合 9"/>
          <p:cNvGrpSpPr/>
          <p:nvPr/>
        </p:nvGrpSpPr>
        <p:grpSpPr>
          <a:xfrm>
            <a:off x="12700" y="3928110"/>
            <a:ext cx="12181840" cy="2939415"/>
            <a:chOff x="20" y="5946"/>
            <a:chExt cx="19184" cy="4852"/>
          </a:xfrm>
        </p:grpSpPr>
        <p:pic>
          <p:nvPicPr>
            <p:cNvPr id="3" name="图片 2" descr="400083054"/>
            <p:cNvPicPr>
              <a:picLocks noChangeAspect="1"/>
            </p:cNvPicPr>
            <p:nvPr/>
          </p:nvPicPr>
          <p:blipFill>
            <a:blip r:embed="rId3"/>
            <a:srcRect t="62118"/>
            <a:stretch>
              <a:fillRect/>
            </a:stretch>
          </p:blipFill>
          <p:spPr>
            <a:xfrm>
              <a:off x="20" y="5946"/>
              <a:ext cx="19184" cy="4853"/>
            </a:xfrm>
            <a:prstGeom prst="rect">
              <a:avLst/>
            </a:prstGeom>
          </p:spPr>
        </p:pic>
        <p:sp>
          <p:nvSpPr>
            <p:cNvPr id="9" name="矩形 8"/>
            <p:cNvSpPr/>
            <p:nvPr/>
          </p:nvSpPr>
          <p:spPr>
            <a:xfrm>
              <a:off x="4038" y="6139"/>
              <a:ext cx="11616"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6" name="TextBox 13"/>
          <p:cNvSpPr txBox="1"/>
          <p:nvPr/>
        </p:nvSpPr>
        <p:spPr>
          <a:xfrm>
            <a:off x="2638425" y="2563378"/>
            <a:ext cx="7227570" cy="900246"/>
          </a:xfrm>
          <a:prstGeom prst="rect">
            <a:avLst/>
          </a:prstGeom>
          <a:noFill/>
        </p:spPr>
        <p:txBody>
          <a:bodyPr wrap="square" lIns="68580" tIns="34290" rIns="68580" bIns="34290" rtlCol="0">
            <a:spAutoFit/>
          </a:bodyPr>
          <a:lstStyle/>
          <a:p>
            <a:pPr algn="ctr"/>
            <a:r>
              <a:rPr lang="en-US" sz="5400" dirty="0">
                <a:solidFill>
                  <a:schemeClr val="bg2">
                    <a:lumMod val="50000"/>
                  </a:schemeClr>
                </a:solidFill>
                <a:latin typeface="微软雅黑" panose="020B0503020204020204" charset="-122"/>
                <a:ea typeface="微软雅黑" panose="020B0503020204020204" charset="-122"/>
              </a:rPr>
              <a:t>THANK YOU</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p:cNvGrpSpPr/>
          <p:nvPr/>
        </p:nvGrpSpPr>
        <p:grpSpPr>
          <a:xfrm>
            <a:off x="-53340" y="-2659380"/>
            <a:ext cx="3083560" cy="6671310"/>
            <a:chOff x="-84" y="-4188"/>
            <a:chExt cx="4856" cy="10506"/>
          </a:xfrm>
        </p:grpSpPr>
        <p:grpSp>
          <p:nvGrpSpPr>
            <p:cNvPr id="40" name="组合 39"/>
            <p:cNvGrpSpPr/>
            <p:nvPr/>
          </p:nvGrpSpPr>
          <p:grpSpPr>
            <a:xfrm rot="17700000" flipH="1">
              <a:off x="-3129" y="-1143"/>
              <a:ext cx="10506" cy="4416"/>
              <a:chOff x="4235" y="0"/>
              <a:chExt cx="10192" cy="3964"/>
            </a:xfrm>
          </p:grpSpPr>
          <p:grpSp>
            <p:nvGrpSpPr>
              <p:cNvPr id="41" name="组合 40"/>
              <p:cNvGrpSpPr/>
              <p:nvPr/>
            </p:nvGrpSpPr>
            <p:grpSpPr>
              <a:xfrm>
                <a:off x="4235" y="0"/>
                <a:ext cx="9919" cy="3964"/>
                <a:chOff x="4235" y="0"/>
                <a:chExt cx="9919" cy="3964"/>
              </a:xfrm>
            </p:grpSpPr>
            <p:pic>
              <p:nvPicPr>
                <p:cNvPr id="42" name="图片 41" descr="400083054"/>
                <p:cNvPicPr>
                  <a:picLocks noChangeAspect="1"/>
                </p:cNvPicPr>
                <p:nvPr/>
              </p:nvPicPr>
              <p:blipFill>
                <a:blip r:embed="rId2"/>
                <a:srcRect l="20170" r="22753" b="67620"/>
                <a:stretch>
                  <a:fillRect/>
                </a:stretch>
              </p:blipFill>
              <p:spPr>
                <a:xfrm>
                  <a:off x="5114" y="0"/>
                  <a:ext cx="9041" cy="3419"/>
                </a:xfrm>
                <a:prstGeom prst="rect">
                  <a:avLst/>
                </a:prstGeom>
              </p:spPr>
            </p:pic>
            <p:sp>
              <p:nvSpPr>
                <p:cNvPr id="43" name="矩形 42"/>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4" name="矩形 43"/>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5" name="文本框 44"/>
            <p:cNvSpPr txBox="1"/>
            <p:nvPr/>
          </p:nvSpPr>
          <p:spPr>
            <a:xfrm>
              <a:off x="868" y="594"/>
              <a:ext cx="3904" cy="630"/>
            </a:xfrm>
            <a:prstGeom prst="rect">
              <a:avLst/>
            </a:prstGeom>
            <a:solidFill>
              <a:srgbClr val="FFFFFF"/>
            </a:solidFill>
            <a:ln>
              <a:solidFill>
                <a:srgbClr val="7B6F66"/>
              </a:solidFill>
            </a:ln>
          </p:spPr>
          <p:txBody>
            <a:bodyPr wrap="square" rtlCol="0">
              <a:spAutoFit/>
            </a:bodyPr>
            <a:lstStyle/>
            <a:p>
              <a:pPr algn="ctr"/>
              <a:r>
                <a:rPr lang="en-US" altLang="zh-CN" sz="2000" dirty="0" err="1">
                  <a:solidFill>
                    <a:schemeClr val="tx1">
                      <a:lumMod val="65000"/>
                      <a:lumOff val="35000"/>
                    </a:schemeClr>
                  </a:solidFill>
                  <a:latin typeface="微软雅黑" panose="020B0503020204020204" charset="-122"/>
                  <a:ea typeface="微软雅黑" panose="020B0503020204020204" charset="-122"/>
                  <a:cs typeface="+mn-ea"/>
                  <a:sym typeface="+mn-lt"/>
                </a:rPr>
                <a:t>Vision&amp;Scope</a:t>
              </a:r>
              <a:endParaRPr lang="zh-CN" altLang="en-US" sz="2000" dirty="0">
                <a:solidFill>
                  <a:schemeClr val="tx1">
                    <a:lumMod val="65000"/>
                    <a:lumOff val="35000"/>
                  </a:schemeClr>
                </a:solidFill>
                <a:latin typeface="微软雅黑" panose="020B0503020204020204" charset="-122"/>
                <a:ea typeface="微软雅黑" panose="020B0503020204020204" charset="-122"/>
                <a:cs typeface="+mn-ea"/>
                <a:sym typeface="+mn-lt"/>
              </a:endParaRPr>
            </a:p>
          </p:txBody>
        </p:sp>
      </p:grpSp>
      <p:pic>
        <p:nvPicPr>
          <p:cNvPr id="10" name="图片 9">
            <a:extLst>
              <a:ext uri="{FF2B5EF4-FFF2-40B4-BE49-F238E27FC236}">
                <a16:creationId xmlns:a16="http://schemas.microsoft.com/office/drawing/2014/main" id="{681E7B56-B25F-4003-9DEB-EA46884EB176}"/>
              </a:ext>
            </a:extLst>
          </p:cNvPr>
          <p:cNvPicPr/>
          <p:nvPr/>
        </p:nvPicPr>
        <p:blipFill>
          <a:blip r:embed="rId3">
            <a:extLst>
              <a:ext uri="{28A0092B-C50C-407E-A947-70E740481C1C}">
                <a14:useLocalDpi xmlns:a14="http://schemas.microsoft.com/office/drawing/2010/main" val="0"/>
              </a:ext>
            </a:extLst>
          </a:blip>
          <a:stretch>
            <a:fillRect/>
          </a:stretch>
        </p:blipFill>
        <p:spPr>
          <a:xfrm>
            <a:off x="1906215" y="1706134"/>
            <a:ext cx="8379570" cy="4254915"/>
          </a:xfrm>
          <a:prstGeom prst="rect">
            <a:avLst/>
          </a:prstGeom>
        </p:spPr>
      </p:pic>
      <p:sp>
        <p:nvSpPr>
          <p:cNvPr id="3" name="文本框 2">
            <a:extLst>
              <a:ext uri="{FF2B5EF4-FFF2-40B4-BE49-F238E27FC236}">
                <a16:creationId xmlns:a16="http://schemas.microsoft.com/office/drawing/2014/main" id="{A4C85B12-F4B9-4CA1-90FF-BE874F88A537}"/>
              </a:ext>
            </a:extLst>
          </p:cNvPr>
          <p:cNvSpPr txBox="1"/>
          <p:nvPr/>
        </p:nvSpPr>
        <p:spPr>
          <a:xfrm>
            <a:off x="2020820" y="1054896"/>
            <a:ext cx="1415772" cy="461665"/>
          </a:xfrm>
          <a:prstGeom prst="rect">
            <a:avLst/>
          </a:prstGeom>
          <a:noFill/>
        </p:spPr>
        <p:txBody>
          <a:bodyPr wrap="none" rtlCol="0">
            <a:spAutoFit/>
          </a:bodyPr>
          <a:lstStyle/>
          <a:p>
            <a:r>
              <a:rPr lang="zh-CN" altLang="en-US" sz="2400" b="1" dirty="0">
                <a:solidFill>
                  <a:schemeClr val="bg2">
                    <a:lumMod val="25000"/>
                  </a:schemeClr>
                </a:solidFill>
              </a:rPr>
              <a:t>上下文图</a:t>
            </a:r>
          </a:p>
        </p:txBody>
      </p:sp>
    </p:spTree>
    <p:extLst>
      <p:ext uri="{BB962C8B-B14F-4D97-AF65-F5344CB8AC3E}">
        <p14:creationId xmlns:p14="http://schemas.microsoft.com/office/powerpoint/2010/main" val="2344373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p:cNvGrpSpPr/>
          <p:nvPr/>
        </p:nvGrpSpPr>
        <p:grpSpPr>
          <a:xfrm>
            <a:off x="-53340" y="-2659380"/>
            <a:ext cx="3083560" cy="6671310"/>
            <a:chOff x="-84" y="-4188"/>
            <a:chExt cx="4856" cy="10506"/>
          </a:xfrm>
        </p:grpSpPr>
        <p:grpSp>
          <p:nvGrpSpPr>
            <p:cNvPr id="40" name="组合 39"/>
            <p:cNvGrpSpPr/>
            <p:nvPr/>
          </p:nvGrpSpPr>
          <p:grpSpPr>
            <a:xfrm rot="17700000" flipH="1">
              <a:off x="-3129" y="-1143"/>
              <a:ext cx="10506" cy="4416"/>
              <a:chOff x="4235" y="0"/>
              <a:chExt cx="10192" cy="3964"/>
            </a:xfrm>
          </p:grpSpPr>
          <p:grpSp>
            <p:nvGrpSpPr>
              <p:cNvPr id="41" name="组合 40"/>
              <p:cNvGrpSpPr/>
              <p:nvPr/>
            </p:nvGrpSpPr>
            <p:grpSpPr>
              <a:xfrm>
                <a:off x="4235" y="0"/>
                <a:ext cx="9919" cy="3964"/>
                <a:chOff x="4235" y="0"/>
                <a:chExt cx="9919" cy="3964"/>
              </a:xfrm>
            </p:grpSpPr>
            <p:pic>
              <p:nvPicPr>
                <p:cNvPr id="42" name="图片 41" descr="400083054"/>
                <p:cNvPicPr>
                  <a:picLocks noChangeAspect="1"/>
                </p:cNvPicPr>
                <p:nvPr/>
              </p:nvPicPr>
              <p:blipFill>
                <a:blip r:embed="rId2"/>
                <a:srcRect l="20170" r="22753" b="67620"/>
                <a:stretch>
                  <a:fillRect/>
                </a:stretch>
              </p:blipFill>
              <p:spPr>
                <a:xfrm>
                  <a:off x="5114" y="0"/>
                  <a:ext cx="9041" cy="3419"/>
                </a:xfrm>
                <a:prstGeom prst="rect">
                  <a:avLst/>
                </a:prstGeom>
              </p:spPr>
            </p:pic>
            <p:sp>
              <p:nvSpPr>
                <p:cNvPr id="43" name="矩形 42"/>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4" name="矩形 43"/>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5" name="文本框 44"/>
            <p:cNvSpPr txBox="1"/>
            <p:nvPr/>
          </p:nvSpPr>
          <p:spPr>
            <a:xfrm>
              <a:off x="868" y="594"/>
              <a:ext cx="3904" cy="630"/>
            </a:xfrm>
            <a:prstGeom prst="rect">
              <a:avLst/>
            </a:prstGeom>
            <a:solidFill>
              <a:srgbClr val="FFFFFF"/>
            </a:solidFill>
            <a:ln>
              <a:solidFill>
                <a:srgbClr val="7B6F66"/>
              </a:solidFill>
            </a:ln>
          </p:spPr>
          <p:txBody>
            <a:bodyPr wrap="square" rtlCol="0">
              <a:spAutoFit/>
            </a:bodyPr>
            <a:lstStyle/>
            <a:p>
              <a:pPr algn="ctr"/>
              <a:r>
                <a:rPr lang="en-US" altLang="zh-CN" sz="2000" dirty="0" err="1">
                  <a:solidFill>
                    <a:schemeClr val="tx1">
                      <a:lumMod val="65000"/>
                      <a:lumOff val="35000"/>
                    </a:schemeClr>
                  </a:solidFill>
                  <a:latin typeface="微软雅黑" panose="020B0503020204020204" charset="-122"/>
                  <a:ea typeface="微软雅黑" panose="020B0503020204020204" charset="-122"/>
                  <a:cs typeface="+mn-ea"/>
                  <a:sym typeface="+mn-lt"/>
                </a:rPr>
                <a:t>Vision&amp;Scope</a:t>
              </a:r>
              <a:endParaRPr lang="zh-CN" altLang="en-US" sz="2000" dirty="0">
                <a:solidFill>
                  <a:schemeClr val="tx1">
                    <a:lumMod val="65000"/>
                    <a:lumOff val="35000"/>
                  </a:schemeClr>
                </a:solidFill>
                <a:latin typeface="微软雅黑" panose="020B0503020204020204" charset="-122"/>
                <a:ea typeface="微软雅黑" panose="020B0503020204020204" charset="-122"/>
                <a:cs typeface="+mn-ea"/>
                <a:sym typeface="+mn-lt"/>
              </a:endParaRPr>
            </a:p>
          </p:txBody>
        </p:sp>
      </p:grpSp>
      <p:sp>
        <p:nvSpPr>
          <p:cNvPr id="3" name="文本框 2">
            <a:extLst>
              <a:ext uri="{FF2B5EF4-FFF2-40B4-BE49-F238E27FC236}">
                <a16:creationId xmlns:a16="http://schemas.microsoft.com/office/drawing/2014/main" id="{A4C85B12-F4B9-4CA1-90FF-BE874F88A537}"/>
              </a:ext>
            </a:extLst>
          </p:cNvPr>
          <p:cNvSpPr txBox="1"/>
          <p:nvPr/>
        </p:nvSpPr>
        <p:spPr>
          <a:xfrm>
            <a:off x="2107362" y="1070122"/>
            <a:ext cx="1107996" cy="461665"/>
          </a:xfrm>
          <a:prstGeom prst="rect">
            <a:avLst/>
          </a:prstGeom>
          <a:noFill/>
        </p:spPr>
        <p:txBody>
          <a:bodyPr wrap="none" rtlCol="0">
            <a:spAutoFit/>
          </a:bodyPr>
          <a:lstStyle/>
          <a:p>
            <a:r>
              <a:rPr lang="zh-CN" altLang="en-US" sz="2400" b="1" dirty="0">
                <a:solidFill>
                  <a:schemeClr val="bg2">
                    <a:lumMod val="25000"/>
                  </a:schemeClr>
                </a:solidFill>
              </a:rPr>
              <a:t>特性图</a:t>
            </a:r>
          </a:p>
        </p:txBody>
      </p:sp>
      <p:pic>
        <p:nvPicPr>
          <p:cNvPr id="4" name="图片 3">
            <a:extLst>
              <a:ext uri="{FF2B5EF4-FFF2-40B4-BE49-F238E27FC236}">
                <a16:creationId xmlns:a16="http://schemas.microsoft.com/office/drawing/2014/main" id="{DF9A5E9A-0359-41FC-B32F-9618CC94A1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4733" y="1777846"/>
            <a:ext cx="10602534" cy="4055189"/>
          </a:xfrm>
          <a:prstGeom prst="rect">
            <a:avLst/>
          </a:prstGeom>
        </p:spPr>
      </p:pic>
    </p:spTree>
    <p:extLst>
      <p:ext uri="{BB962C8B-B14F-4D97-AF65-F5344CB8AC3E}">
        <p14:creationId xmlns:p14="http://schemas.microsoft.com/office/powerpoint/2010/main" val="21172449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矩形 7"/>
          <p:cNvSpPr/>
          <p:nvPr/>
        </p:nvSpPr>
        <p:spPr>
          <a:xfrm>
            <a:off x="287655" y="264160"/>
            <a:ext cx="11587480" cy="6335395"/>
          </a:xfrm>
          <a:prstGeom prst="rect">
            <a:avLst/>
          </a:prstGeom>
          <a:solidFill>
            <a:schemeClr val="bg1"/>
          </a:solid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nvGrpSpPr>
          <p:cNvPr id="20" name="组合 19"/>
          <p:cNvGrpSpPr/>
          <p:nvPr/>
        </p:nvGrpSpPr>
        <p:grpSpPr>
          <a:xfrm>
            <a:off x="338188" y="3481070"/>
            <a:ext cx="11536947" cy="3014966"/>
            <a:chOff x="-108" y="5946"/>
            <a:chExt cx="19312" cy="4853"/>
          </a:xfrm>
        </p:grpSpPr>
        <p:pic>
          <p:nvPicPr>
            <p:cNvPr id="21" name="图片 20" descr="400083054"/>
            <p:cNvPicPr>
              <a:picLocks noChangeAspect="1"/>
            </p:cNvPicPr>
            <p:nvPr/>
          </p:nvPicPr>
          <p:blipFill>
            <a:blip r:embed="rId3"/>
            <a:srcRect t="62118"/>
            <a:stretch>
              <a:fillRect/>
            </a:stretch>
          </p:blipFill>
          <p:spPr>
            <a:xfrm>
              <a:off x="-108" y="5946"/>
              <a:ext cx="19312" cy="4853"/>
            </a:xfrm>
            <a:prstGeom prst="rect">
              <a:avLst/>
            </a:prstGeom>
          </p:spPr>
        </p:pic>
        <p:sp>
          <p:nvSpPr>
            <p:cNvPr id="22" name="矩形 21"/>
            <p:cNvSpPr/>
            <p:nvPr/>
          </p:nvSpPr>
          <p:spPr>
            <a:xfrm>
              <a:off x="4038" y="6139"/>
              <a:ext cx="11616"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文本框 2"/>
          <p:cNvSpPr txBox="1"/>
          <p:nvPr/>
        </p:nvSpPr>
        <p:spPr>
          <a:xfrm>
            <a:off x="5180686" y="657860"/>
            <a:ext cx="1851950" cy="521970"/>
          </a:xfrm>
          <a:prstGeom prst="rect">
            <a:avLst/>
          </a:prstGeom>
          <a:noFill/>
        </p:spPr>
        <p:txBody>
          <a:bodyPr wrap="square" rtlCol="0">
            <a:spAutoFit/>
          </a:bodyPr>
          <a:lstStyle/>
          <a:p>
            <a:pPr algn="l"/>
            <a:r>
              <a:rPr lang="en-US" altLang="zh-CN" sz="2800" b="1" dirty="0">
                <a:solidFill>
                  <a:schemeClr val="bg2">
                    <a:lumMod val="50000"/>
                  </a:schemeClr>
                </a:solidFill>
                <a:latin typeface="方正姚体" panose="02010601030101010101" charset="-122"/>
                <a:ea typeface="方正姚体" panose="02010601030101010101" charset="-122"/>
              </a:rPr>
              <a:t>PART  TWO</a:t>
            </a:r>
          </a:p>
        </p:txBody>
      </p:sp>
      <p:sp>
        <p:nvSpPr>
          <p:cNvPr id="4" name="文本框 3"/>
          <p:cNvSpPr txBox="1"/>
          <p:nvPr/>
        </p:nvSpPr>
        <p:spPr>
          <a:xfrm>
            <a:off x="4180835" y="2650073"/>
            <a:ext cx="3801119" cy="830997"/>
          </a:xfrm>
          <a:prstGeom prst="rect">
            <a:avLst/>
          </a:prstGeom>
          <a:noFill/>
        </p:spPr>
        <p:txBody>
          <a:bodyPr wrap="square" rtlCol="0">
            <a:spAutoFit/>
          </a:bodyPr>
          <a:lstStyle/>
          <a:p>
            <a:pPr algn="l"/>
            <a:r>
              <a:rPr lang="en-US" altLang="zh-CN" sz="4800" dirty="0">
                <a:solidFill>
                  <a:schemeClr val="bg2">
                    <a:lumMod val="50000"/>
                  </a:schemeClr>
                </a:solidFill>
                <a:latin typeface="方正姚体" panose="02010601030101010101" charset="-122"/>
                <a:ea typeface="方正姚体" panose="02010601030101010101" charset="-122"/>
              </a:rPr>
              <a:t>2.</a:t>
            </a:r>
            <a:r>
              <a:rPr lang="zh-CN" altLang="en-US" sz="4800" dirty="0">
                <a:solidFill>
                  <a:schemeClr val="bg2">
                    <a:lumMod val="50000"/>
                  </a:schemeClr>
                </a:solidFill>
                <a:latin typeface="方正姚体" panose="02010601030101010101" charset="-122"/>
                <a:ea typeface="方正姚体" panose="02010601030101010101" charset="-122"/>
              </a:rPr>
              <a:t>用户群分类</a:t>
            </a:r>
            <a:endParaRPr lang="zh-CN" altLang="zh-CN" sz="4800" dirty="0">
              <a:solidFill>
                <a:schemeClr val="bg2">
                  <a:lumMod val="50000"/>
                </a:schemeClr>
              </a:solidFill>
              <a:latin typeface="方正姚体" panose="02010601030101010101" charset="-122"/>
              <a:ea typeface="方正姚体" panose="02010601030101010101" charset="-122"/>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34" name="组合 33"/>
          <p:cNvGrpSpPr/>
          <p:nvPr/>
        </p:nvGrpSpPr>
        <p:grpSpPr>
          <a:xfrm>
            <a:off x="-53340" y="-2659380"/>
            <a:ext cx="3083560" cy="6671310"/>
            <a:chOff x="-84" y="-4188"/>
            <a:chExt cx="4856" cy="10506"/>
          </a:xfrm>
        </p:grpSpPr>
        <p:grpSp>
          <p:nvGrpSpPr>
            <p:cNvPr id="29" name="组合 28"/>
            <p:cNvGrpSpPr/>
            <p:nvPr/>
          </p:nvGrpSpPr>
          <p:grpSpPr>
            <a:xfrm rot="17700000" flipH="1">
              <a:off x="-3129" y="-1143"/>
              <a:ext cx="10506" cy="4416"/>
              <a:chOff x="4235" y="0"/>
              <a:chExt cx="10192" cy="3964"/>
            </a:xfrm>
          </p:grpSpPr>
          <p:grpSp>
            <p:nvGrpSpPr>
              <p:cNvPr id="30" name="组合 29"/>
              <p:cNvGrpSpPr/>
              <p:nvPr/>
            </p:nvGrpSpPr>
            <p:grpSpPr>
              <a:xfrm>
                <a:off x="4235" y="0"/>
                <a:ext cx="9919" cy="3964"/>
                <a:chOff x="4235" y="0"/>
                <a:chExt cx="9919" cy="3964"/>
              </a:xfrm>
            </p:grpSpPr>
            <p:pic>
              <p:nvPicPr>
                <p:cNvPr id="31" name="图片 30" descr="400083054"/>
                <p:cNvPicPr>
                  <a:picLocks noChangeAspect="1"/>
                </p:cNvPicPr>
                <p:nvPr/>
              </p:nvPicPr>
              <p:blipFill>
                <a:blip r:embed="rId3"/>
                <a:srcRect l="20170" r="22753" b="67620"/>
                <a:stretch>
                  <a:fillRect/>
                </a:stretch>
              </p:blipFill>
              <p:spPr>
                <a:xfrm>
                  <a:off x="5114" y="0"/>
                  <a:ext cx="9041" cy="3419"/>
                </a:xfrm>
                <a:prstGeom prst="rect">
                  <a:avLst/>
                </a:prstGeom>
              </p:spPr>
            </p:pic>
            <p:sp>
              <p:nvSpPr>
                <p:cNvPr id="32" name="矩形 31"/>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3" name="矩形 32"/>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3" name="文本框 22"/>
            <p:cNvSpPr txBox="1"/>
            <p:nvPr/>
          </p:nvSpPr>
          <p:spPr>
            <a:xfrm>
              <a:off x="868" y="594"/>
              <a:ext cx="3904" cy="580"/>
            </a:xfrm>
            <a:prstGeom prst="rect">
              <a:avLst/>
            </a:prstGeom>
            <a:solidFill>
              <a:srgbClr val="FFFFFF"/>
            </a:solidFill>
            <a:ln>
              <a:solidFill>
                <a:srgbClr val="7B6F66"/>
              </a:solidFill>
            </a:ln>
          </p:spPr>
          <p:txBody>
            <a:bodyPr wrap="square" rtlCol="0">
              <a:spAutoFit/>
            </a:bodyPr>
            <a:lstStyle/>
            <a:p>
              <a:pPr algn="ctr"/>
              <a:r>
                <a:rPr lang="zh-CN" altLang="en-US" dirty="0">
                  <a:solidFill>
                    <a:schemeClr val="tx1">
                      <a:lumMod val="65000"/>
                      <a:lumOff val="35000"/>
                    </a:schemeClr>
                  </a:solidFill>
                  <a:latin typeface="微软雅黑" panose="020B0503020204020204" charset="-122"/>
                  <a:ea typeface="微软雅黑" panose="020B0503020204020204" charset="-122"/>
                  <a:cs typeface="+mn-ea"/>
                  <a:sym typeface="+mn-lt"/>
                </a:rPr>
                <a:t>用户群分类</a:t>
              </a:r>
            </a:p>
          </p:txBody>
        </p:sp>
      </p:grpSp>
      <p:graphicFrame>
        <p:nvGraphicFramePr>
          <p:cNvPr id="3" name="表格 2">
            <a:extLst>
              <a:ext uri="{FF2B5EF4-FFF2-40B4-BE49-F238E27FC236}">
                <a16:creationId xmlns:a16="http://schemas.microsoft.com/office/drawing/2014/main" id="{099D2214-0CDE-469F-9DAA-D55C94A539D6}"/>
              </a:ext>
            </a:extLst>
          </p:cNvPr>
          <p:cNvGraphicFramePr>
            <a:graphicFrameLocks noGrp="1"/>
          </p:cNvGraphicFramePr>
          <p:nvPr>
            <p:extLst>
              <p:ext uri="{D42A27DB-BD31-4B8C-83A1-F6EECF244321}">
                <p14:modId xmlns:p14="http://schemas.microsoft.com/office/powerpoint/2010/main" val="2692259117"/>
              </p:ext>
            </p:extLst>
          </p:nvPr>
        </p:nvGraphicFramePr>
        <p:xfrm>
          <a:off x="1220519" y="1933320"/>
          <a:ext cx="9750961" cy="2991360"/>
        </p:xfrm>
        <a:graphic>
          <a:graphicData uri="http://schemas.openxmlformats.org/drawingml/2006/table">
            <a:tbl>
              <a:tblPr firstRow="1" firstCol="1" bandRow="1">
                <a:tableStyleId>{F5AB1C69-6EDB-4FF4-983F-18BD219EF322}</a:tableStyleId>
              </a:tblPr>
              <a:tblGrid>
                <a:gridCol w="1826161">
                  <a:extLst>
                    <a:ext uri="{9D8B030D-6E8A-4147-A177-3AD203B41FA5}">
                      <a16:colId xmlns:a16="http://schemas.microsoft.com/office/drawing/2014/main" val="54477373"/>
                    </a:ext>
                  </a:extLst>
                </a:gridCol>
                <a:gridCol w="1981200">
                  <a:extLst>
                    <a:ext uri="{9D8B030D-6E8A-4147-A177-3AD203B41FA5}">
                      <a16:colId xmlns:a16="http://schemas.microsoft.com/office/drawing/2014/main" val="723866434"/>
                    </a:ext>
                  </a:extLst>
                </a:gridCol>
                <a:gridCol w="5943600">
                  <a:extLst>
                    <a:ext uri="{9D8B030D-6E8A-4147-A177-3AD203B41FA5}">
                      <a16:colId xmlns:a16="http://schemas.microsoft.com/office/drawing/2014/main" val="4215876648"/>
                    </a:ext>
                  </a:extLst>
                </a:gridCol>
              </a:tblGrid>
              <a:tr h="0">
                <a:tc>
                  <a:txBody>
                    <a:bodyPr/>
                    <a:lstStyle/>
                    <a:p>
                      <a:pPr>
                        <a:lnSpc>
                          <a:spcPct val="107000"/>
                        </a:lnSpc>
                        <a:spcAft>
                          <a:spcPts val="0"/>
                        </a:spcAft>
                      </a:pPr>
                      <a:r>
                        <a:rPr lang="zh-CN" sz="2400">
                          <a:effectLst/>
                        </a:rPr>
                        <a:t>用户群分类</a:t>
                      </a:r>
                      <a:endParaRPr lang="zh-CN" sz="24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nSpc>
                          <a:spcPct val="107000"/>
                        </a:lnSpc>
                        <a:spcAft>
                          <a:spcPts val="0"/>
                        </a:spcAft>
                      </a:pPr>
                      <a:r>
                        <a:rPr lang="zh-CN" sz="2400" dirty="0">
                          <a:effectLst/>
                        </a:rPr>
                        <a:t>用户角色</a:t>
                      </a:r>
                      <a:endParaRPr lang="zh-CN" sz="24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nSpc>
                          <a:spcPct val="107000"/>
                        </a:lnSpc>
                        <a:spcAft>
                          <a:spcPts val="0"/>
                        </a:spcAft>
                      </a:pPr>
                      <a:r>
                        <a:rPr lang="zh-CN" sz="2400">
                          <a:effectLst/>
                        </a:rPr>
                        <a:t>用户描述</a:t>
                      </a:r>
                      <a:endParaRPr lang="zh-CN" sz="24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31081681"/>
                  </a:ext>
                </a:extLst>
              </a:tr>
              <a:tr h="0">
                <a:tc>
                  <a:txBody>
                    <a:bodyPr/>
                    <a:lstStyle/>
                    <a:p>
                      <a:pPr>
                        <a:lnSpc>
                          <a:spcPct val="107000"/>
                        </a:lnSpc>
                        <a:spcAft>
                          <a:spcPts val="0"/>
                        </a:spcAft>
                      </a:pPr>
                      <a:r>
                        <a:rPr lang="zh-CN" sz="2400">
                          <a:effectLst/>
                        </a:rPr>
                        <a:t>客户</a:t>
                      </a:r>
                      <a:endParaRPr lang="zh-CN" sz="24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nSpc>
                          <a:spcPct val="107000"/>
                        </a:lnSpc>
                        <a:spcAft>
                          <a:spcPts val="0"/>
                        </a:spcAft>
                      </a:pPr>
                      <a:r>
                        <a:rPr lang="zh-CN" sz="2400">
                          <a:effectLst/>
                        </a:rPr>
                        <a:t>项目发起人</a:t>
                      </a:r>
                      <a:endParaRPr lang="zh-CN" sz="24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nSpc>
                          <a:spcPct val="107000"/>
                        </a:lnSpc>
                        <a:spcAft>
                          <a:spcPts val="0"/>
                        </a:spcAft>
                      </a:pPr>
                      <a:r>
                        <a:rPr lang="zh-CN" sz="2400">
                          <a:effectLst/>
                        </a:rPr>
                        <a:t>本项目的项目发起人</a:t>
                      </a:r>
                      <a:endParaRPr lang="zh-CN" sz="24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685300213"/>
                  </a:ext>
                </a:extLst>
              </a:tr>
              <a:tr h="0">
                <a:tc rowSpan="4">
                  <a:txBody>
                    <a:bodyPr/>
                    <a:lstStyle/>
                    <a:p>
                      <a:pPr>
                        <a:lnSpc>
                          <a:spcPct val="107000"/>
                        </a:lnSpc>
                        <a:spcAft>
                          <a:spcPts val="0"/>
                        </a:spcAft>
                      </a:pPr>
                      <a:r>
                        <a:rPr lang="zh-CN" sz="2400">
                          <a:effectLst/>
                        </a:rPr>
                        <a:t>直接用户</a:t>
                      </a:r>
                      <a:endParaRPr lang="zh-CN" sz="24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nSpc>
                          <a:spcPct val="107000"/>
                        </a:lnSpc>
                        <a:spcAft>
                          <a:spcPts val="0"/>
                        </a:spcAft>
                      </a:pPr>
                      <a:r>
                        <a:rPr lang="zh-CN" sz="2400">
                          <a:effectLst/>
                        </a:rPr>
                        <a:t>教师用户</a:t>
                      </a:r>
                      <a:endParaRPr lang="zh-CN" sz="24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nSpc>
                          <a:spcPct val="107000"/>
                        </a:lnSpc>
                        <a:spcAft>
                          <a:spcPts val="0"/>
                        </a:spcAft>
                      </a:pPr>
                      <a:r>
                        <a:rPr lang="zh-CN" sz="2400">
                          <a:effectLst/>
                        </a:rPr>
                        <a:t>软件工程系列课程授课教师</a:t>
                      </a:r>
                      <a:endParaRPr lang="zh-CN" sz="24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522796939"/>
                  </a:ext>
                </a:extLst>
              </a:tr>
              <a:tr h="0">
                <a:tc vMerge="1">
                  <a:txBody>
                    <a:bodyPr/>
                    <a:lstStyle/>
                    <a:p>
                      <a:endParaRPr lang="zh-CN" altLang="en-US"/>
                    </a:p>
                  </a:txBody>
                  <a:tcPr/>
                </a:tc>
                <a:tc>
                  <a:txBody>
                    <a:bodyPr/>
                    <a:lstStyle/>
                    <a:p>
                      <a:pPr>
                        <a:lnSpc>
                          <a:spcPct val="107000"/>
                        </a:lnSpc>
                        <a:spcAft>
                          <a:spcPts val="0"/>
                        </a:spcAft>
                      </a:pPr>
                      <a:r>
                        <a:rPr lang="zh-CN" sz="2400">
                          <a:effectLst/>
                        </a:rPr>
                        <a:t>学生用户</a:t>
                      </a:r>
                      <a:endParaRPr lang="zh-CN" sz="24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nSpc>
                          <a:spcPct val="107000"/>
                        </a:lnSpc>
                        <a:spcAft>
                          <a:spcPts val="0"/>
                        </a:spcAft>
                      </a:pPr>
                      <a:r>
                        <a:rPr lang="zh-CN" sz="2400" dirty="0">
                          <a:effectLst/>
                        </a:rPr>
                        <a:t>正在参与软件工程系列课程的学生</a:t>
                      </a:r>
                      <a:endParaRPr lang="zh-CN" sz="24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218974580"/>
                  </a:ext>
                </a:extLst>
              </a:tr>
              <a:tr h="0">
                <a:tc vMerge="1">
                  <a:txBody>
                    <a:bodyPr/>
                    <a:lstStyle/>
                    <a:p>
                      <a:endParaRPr lang="zh-CN" altLang="en-US"/>
                    </a:p>
                  </a:txBody>
                  <a:tcPr/>
                </a:tc>
                <a:tc>
                  <a:txBody>
                    <a:bodyPr/>
                    <a:lstStyle/>
                    <a:p>
                      <a:pPr>
                        <a:lnSpc>
                          <a:spcPct val="107000"/>
                        </a:lnSpc>
                        <a:spcAft>
                          <a:spcPts val="0"/>
                        </a:spcAft>
                      </a:pPr>
                      <a:r>
                        <a:rPr lang="zh-CN" sz="2400">
                          <a:effectLst/>
                        </a:rPr>
                        <a:t>游客用户</a:t>
                      </a:r>
                      <a:endParaRPr lang="zh-CN" sz="24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nSpc>
                          <a:spcPct val="107000"/>
                        </a:lnSpc>
                        <a:spcAft>
                          <a:spcPts val="0"/>
                        </a:spcAft>
                      </a:pPr>
                      <a:r>
                        <a:rPr lang="zh-CN" sz="2400">
                          <a:effectLst/>
                        </a:rPr>
                        <a:t>对软件工程系列课程有兴趣的，非本专业内的学生或其他人员</a:t>
                      </a:r>
                      <a:endParaRPr lang="zh-CN" sz="24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856498445"/>
                  </a:ext>
                </a:extLst>
              </a:tr>
              <a:tr h="0">
                <a:tc vMerge="1">
                  <a:txBody>
                    <a:bodyPr/>
                    <a:lstStyle/>
                    <a:p>
                      <a:endParaRPr lang="zh-CN" altLang="en-US"/>
                    </a:p>
                  </a:txBody>
                  <a:tcPr/>
                </a:tc>
                <a:tc>
                  <a:txBody>
                    <a:bodyPr/>
                    <a:lstStyle/>
                    <a:p>
                      <a:pPr>
                        <a:lnSpc>
                          <a:spcPct val="107000"/>
                        </a:lnSpc>
                        <a:spcAft>
                          <a:spcPts val="0"/>
                        </a:spcAft>
                      </a:pPr>
                      <a:r>
                        <a:rPr lang="zh-CN" sz="2400">
                          <a:effectLst/>
                        </a:rPr>
                        <a:t>管理员用户</a:t>
                      </a:r>
                      <a:endParaRPr lang="zh-CN" sz="24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nSpc>
                          <a:spcPct val="107000"/>
                        </a:lnSpc>
                        <a:spcAft>
                          <a:spcPts val="0"/>
                        </a:spcAft>
                      </a:pPr>
                      <a:r>
                        <a:rPr lang="zh-CN" sz="2400" dirty="0">
                          <a:effectLst/>
                        </a:rPr>
                        <a:t>负责网站维护、用户信息管理、交流区内容审核管理的人员</a:t>
                      </a:r>
                      <a:endParaRPr lang="zh-CN" sz="24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530512087"/>
                  </a:ext>
                </a:extLst>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53340" y="-2659380"/>
            <a:ext cx="3083560" cy="6671310"/>
            <a:chOff x="-84" y="-4188"/>
            <a:chExt cx="4856" cy="10506"/>
          </a:xfrm>
        </p:grpSpPr>
        <p:grpSp>
          <p:nvGrpSpPr>
            <p:cNvPr id="29" name="组合 28"/>
            <p:cNvGrpSpPr/>
            <p:nvPr/>
          </p:nvGrpSpPr>
          <p:grpSpPr>
            <a:xfrm rot="17700000" flipH="1">
              <a:off x="-3129" y="-1143"/>
              <a:ext cx="10506" cy="4416"/>
              <a:chOff x="4235" y="0"/>
              <a:chExt cx="10192" cy="3964"/>
            </a:xfrm>
          </p:grpSpPr>
          <p:grpSp>
            <p:nvGrpSpPr>
              <p:cNvPr id="30" name="组合 29"/>
              <p:cNvGrpSpPr/>
              <p:nvPr/>
            </p:nvGrpSpPr>
            <p:grpSpPr>
              <a:xfrm>
                <a:off x="4235" y="0"/>
                <a:ext cx="9919" cy="3964"/>
                <a:chOff x="4235" y="0"/>
                <a:chExt cx="9919" cy="3964"/>
              </a:xfrm>
            </p:grpSpPr>
            <p:pic>
              <p:nvPicPr>
                <p:cNvPr id="31" name="图片 30" descr="400083054"/>
                <p:cNvPicPr>
                  <a:picLocks noChangeAspect="1"/>
                </p:cNvPicPr>
                <p:nvPr/>
              </p:nvPicPr>
              <p:blipFill>
                <a:blip r:embed="rId3"/>
                <a:srcRect l="20170" r="22753" b="67620"/>
                <a:stretch>
                  <a:fillRect/>
                </a:stretch>
              </p:blipFill>
              <p:spPr>
                <a:xfrm>
                  <a:off x="5114" y="0"/>
                  <a:ext cx="9041" cy="3419"/>
                </a:xfrm>
                <a:prstGeom prst="rect">
                  <a:avLst/>
                </a:prstGeom>
              </p:spPr>
            </p:pic>
            <p:sp>
              <p:nvSpPr>
                <p:cNvPr id="32" name="矩形 31"/>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3" name="矩形 32"/>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3" name="文本框 22"/>
            <p:cNvSpPr txBox="1"/>
            <p:nvPr/>
          </p:nvSpPr>
          <p:spPr>
            <a:xfrm>
              <a:off x="868" y="594"/>
              <a:ext cx="3904" cy="580"/>
            </a:xfrm>
            <a:prstGeom prst="rect">
              <a:avLst/>
            </a:prstGeom>
            <a:solidFill>
              <a:srgbClr val="FFFFFF"/>
            </a:solidFill>
            <a:ln>
              <a:solidFill>
                <a:srgbClr val="7B6F66"/>
              </a:solidFill>
            </a:ln>
          </p:spPr>
          <p:txBody>
            <a:bodyPr wrap="square" rtlCol="0">
              <a:spAutoFit/>
            </a:bodyPr>
            <a:lstStyle/>
            <a:p>
              <a:pPr algn="ctr"/>
              <a:r>
                <a:rPr lang="zh-CN" altLang="en-US" dirty="0">
                  <a:solidFill>
                    <a:schemeClr val="tx1">
                      <a:lumMod val="65000"/>
                      <a:lumOff val="35000"/>
                    </a:schemeClr>
                  </a:solidFill>
                  <a:latin typeface="微软雅黑" panose="020B0503020204020204" charset="-122"/>
                  <a:ea typeface="微软雅黑" panose="020B0503020204020204" charset="-122"/>
                  <a:cs typeface="+mn-ea"/>
                  <a:sym typeface="+mn-lt"/>
                </a:rPr>
                <a:t>用户代表</a:t>
              </a:r>
            </a:p>
          </p:txBody>
        </p:sp>
      </p:grpSp>
      <p:graphicFrame>
        <p:nvGraphicFramePr>
          <p:cNvPr id="3" name="表格 2">
            <a:extLst>
              <a:ext uri="{FF2B5EF4-FFF2-40B4-BE49-F238E27FC236}">
                <a16:creationId xmlns:a16="http://schemas.microsoft.com/office/drawing/2014/main" id="{9FB62E00-6076-4201-893F-E04A051BCDE9}"/>
              </a:ext>
            </a:extLst>
          </p:cNvPr>
          <p:cNvGraphicFramePr>
            <a:graphicFrameLocks noGrp="1"/>
          </p:cNvGraphicFramePr>
          <p:nvPr>
            <p:extLst>
              <p:ext uri="{D42A27DB-BD31-4B8C-83A1-F6EECF244321}">
                <p14:modId xmlns:p14="http://schemas.microsoft.com/office/powerpoint/2010/main" val="4099792441"/>
              </p:ext>
            </p:extLst>
          </p:nvPr>
        </p:nvGraphicFramePr>
        <p:xfrm>
          <a:off x="551180" y="1285729"/>
          <a:ext cx="11225184" cy="4924642"/>
        </p:xfrm>
        <a:graphic>
          <a:graphicData uri="http://schemas.openxmlformats.org/drawingml/2006/table">
            <a:tbl>
              <a:tblPr firstRow="1" firstCol="1" bandRow="1">
                <a:tableStyleId>{F5AB1C69-6EDB-4FF4-983F-18BD219EF322}</a:tableStyleId>
              </a:tblPr>
              <a:tblGrid>
                <a:gridCol w="834275">
                  <a:extLst>
                    <a:ext uri="{9D8B030D-6E8A-4147-A177-3AD203B41FA5}">
                      <a16:colId xmlns:a16="http://schemas.microsoft.com/office/drawing/2014/main" val="712036378"/>
                    </a:ext>
                  </a:extLst>
                </a:gridCol>
                <a:gridCol w="734290">
                  <a:extLst>
                    <a:ext uri="{9D8B030D-6E8A-4147-A177-3AD203B41FA5}">
                      <a16:colId xmlns:a16="http://schemas.microsoft.com/office/drawing/2014/main" val="962703050"/>
                    </a:ext>
                  </a:extLst>
                </a:gridCol>
                <a:gridCol w="789710">
                  <a:extLst>
                    <a:ext uri="{9D8B030D-6E8A-4147-A177-3AD203B41FA5}">
                      <a16:colId xmlns:a16="http://schemas.microsoft.com/office/drawing/2014/main" val="2237112951"/>
                    </a:ext>
                  </a:extLst>
                </a:gridCol>
                <a:gridCol w="2646218">
                  <a:extLst>
                    <a:ext uri="{9D8B030D-6E8A-4147-A177-3AD203B41FA5}">
                      <a16:colId xmlns:a16="http://schemas.microsoft.com/office/drawing/2014/main" val="1014334864"/>
                    </a:ext>
                  </a:extLst>
                </a:gridCol>
                <a:gridCol w="2313709">
                  <a:extLst>
                    <a:ext uri="{9D8B030D-6E8A-4147-A177-3AD203B41FA5}">
                      <a16:colId xmlns:a16="http://schemas.microsoft.com/office/drawing/2014/main" val="212912559"/>
                    </a:ext>
                  </a:extLst>
                </a:gridCol>
                <a:gridCol w="2272145">
                  <a:extLst>
                    <a:ext uri="{9D8B030D-6E8A-4147-A177-3AD203B41FA5}">
                      <a16:colId xmlns:a16="http://schemas.microsoft.com/office/drawing/2014/main" val="1819789356"/>
                    </a:ext>
                  </a:extLst>
                </a:gridCol>
                <a:gridCol w="1634837">
                  <a:extLst>
                    <a:ext uri="{9D8B030D-6E8A-4147-A177-3AD203B41FA5}">
                      <a16:colId xmlns:a16="http://schemas.microsoft.com/office/drawing/2014/main" val="3458724962"/>
                    </a:ext>
                  </a:extLst>
                </a:gridCol>
              </a:tblGrid>
              <a:tr h="193476">
                <a:tc>
                  <a:txBody>
                    <a:bodyPr/>
                    <a:lstStyle/>
                    <a:p>
                      <a:pPr>
                        <a:lnSpc>
                          <a:spcPct val="107000"/>
                        </a:lnSpc>
                        <a:spcAft>
                          <a:spcPts val="0"/>
                        </a:spcAft>
                      </a:pPr>
                      <a:r>
                        <a:rPr lang="zh-CN" sz="1400">
                          <a:effectLst/>
                        </a:rPr>
                        <a:t>用户类别</a:t>
                      </a:r>
                      <a:endParaRPr lang="zh-CN" sz="1400">
                        <a:effectLst/>
                        <a:latin typeface="Calibri" panose="020F0502020204030204" pitchFamily="34" charset="0"/>
                        <a:ea typeface="宋体" panose="02010600030101010101" pitchFamily="2" charset="-122"/>
                        <a:cs typeface="Times New Roman" panose="02020603050405020304" pitchFamily="18" charset="0"/>
                      </a:endParaRPr>
                    </a:p>
                  </a:txBody>
                  <a:tcPr marL="38116" marR="38116" marT="0" marB="0"/>
                </a:tc>
                <a:tc>
                  <a:txBody>
                    <a:bodyPr/>
                    <a:lstStyle/>
                    <a:p>
                      <a:pPr>
                        <a:lnSpc>
                          <a:spcPct val="107000"/>
                        </a:lnSpc>
                        <a:spcAft>
                          <a:spcPts val="0"/>
                        </a:spcAft>
                      </a:pPr>
                      <a:r>
                        <a:rPr lang="zh-CN" sz="1400">
                          <a:effectLst/>
                        </a:rPr>
                        <a:t>用户姓名</a:t>
                      </a:r>
                      <a:endParaRPr lang="zh-CN" sz="1400">
                        <a:effectLst/>
                        <a:latin typeface="Calibri" panose="020F0502020204030204" pitchFamily="34" charset="0"/>
                        <a:ea typeface="宋体" panose="02010600030101010101" pitchFamily="2" charset="-122"/>
                        <a:cs typeface="Times New Roman" panose="02020603050405020304" pitchFamily="18" charset="0"/>
                      </a:endParaRPr>
                    </a:p>
                  </a:txBody>
                  <a:tcPr marL="38116" marR="38116" marT="0" marB="0"/>
                </a:tc>
                <a:tc>
                  <a:txBody>
                    <a:bodyPr/>
                    <a:lstStyle/>
                    <a:p>
                      <a:pPr>
                        <a:lnSpc>
                          <a:spcPct val="107000"/>
                        </a:lnSpc>
                        <a:spcAft>
                          <a:spcPts val="0"/>
                        </a:spcAft>
                      </a:pPr>
                      <a:r>
                        <a:rPr lang="zh-CN" sz="1400" dirty="0">
                          <a:effectLst/>
                        </a:rPr>
                        <a:t>当前身份</a:t>
                      </a:r>
                      <a:endParaRPr lang="zh-CN" sz="1400" dirty="0">
                        <a:effectLst/>
                        <a:latin typeface="Calibri" panose="020F0502020204030204" pitchFamily="34" charset="0"/>
                        <a:ea typeface="宋体" panose="02010600030101010101" pitchFamily="2" charset="-122"/>
                        <a:cs typeface="Times New Roman" panose="02020603050405020304" pitchFamily="18" charset="0"/>
                      </a:endParaRPr>
                    </a:p>
                  </a:txBody>
                  <a:tcPr marL="38116" marR="38116" marT="0" marB="0"/>
                </a:tc>
                <a:tc>
                  <a:txBody>
                    <a:bodyPr/>
                    <a:lstStyle/>
                    <a:p>
                      <a:pPr>
                        <a:lnSpc>
                          <a:spcPct val="107000"/>
                        </a:lnSpc>
                        <a:spcAft>
                          <a:spcPts val="0"/>
                        </a:spcAft>
                      </a:pPr>
                      <a:r>
                        <a:rPr lang="zh-CN" sz="1400" dirty="0">
                          <a:effectLst/>
                        </a:rPr>
                        <a:t>用户简介</a:t>
                      </a:r>
                      <a:endParaRPr lang="zh-CN" sz="1400" dirty="0">
                        <a:effectLst/>
                        <a:latin typeface="Calibri" panose="020F0502020204030204" pitchFamily="34" charset="0"/>
                        <a:ea typeface="宋体" panose="02010600030101010101" pitchFamily="2" charset="-122"/>
                        <a:cs typeface="Times New Roman" panose="02020603050405020304" pitchFamily="18" charset="0"/>
                      </a:endParaRPr>
                    </a:p>
                  </a:txBody>
                  <a:tcPr marL="38116" marR="38116" marT="0" marB="0"/>
                </a:tc>
                <a:tc>
                  <a:txBody>
                    <a:bodyPr/>
                    <a:lstStyle/>
                    <a:p>
                      <a:pPr>
                        <a:lnSpc>
                          <a:spcPct val="107000"/>
                        </a:lnSpc>
                        <a:spcAft>
                          <a:spcPts val="0"/>
                        </a:spcAft>
                      </a:pPr>
                      <a:r>
                        <a:rPr lang="zh-CN" sz="1400" dirty="0">
                          <a:effectLst/>
                        </a:rPr>
                        <a:t>权力</a:t>
                      </a:r>
                      <a:endParaRPr lang="zh-CN" sz="1400" dirty="0">
                        <a:effectLst/>
                        <a:latin typeface="Calibri" panose="020F0502020204030204" pitchFamily="34" charset="0"/>
                        <a:ea typeface="宋体" panose="02010600030101010101" pitchFamily="2" charset="-122"/>
                        <a:cs typeface="Times New Roman" panose="02020603050405020304" pitchFamily="18" charset="0"/>
                      </a:endParaRPr>
                    </a:p>
                  </a:txBody>
                  <a:tcPr marL="38116" marR="38116" marT="0" marB="0"/>
                </a:tc>
                <a:tc>
                  <a:txBody>
                    <a:bodyPr/>
                    <a:lstStyle/>
                    <a:p>
                      <a:pPr>
                        <a:lnSpc>
                          <a:spcPct val="107000"/>
                        </a:lnSpc>
                        <a:spcAft>
                          <a:spcPts val="0"/>
                        </a:spcAft>
                      </a:pPr>
                      <a:r>
                        <a:rPr lang="zh-CN" sz="1400" dirty="0">
                          <a:effectLst/>
                        </a:rPr>
                        <a:t>责任</a:t>
                      </a:r>
                      <a:endParaRPr lang="zh-CN" sz="1400" dirty="0">
                        <a:effectLst/>
                        <a:latin typeface="Calibri" panose="020F0502020204030204" pitchFamily="34" charset="0"/>
                        <a:ea typeface="宋体" panose="02010600030101010101" pitchFamily="2" charset="-122"/>
                        <a:cs typeface="Times New Roman" panose="02020603050405020304" pitchFamily="18" charset="0"/>
                      </a:endParaRPr>
                    </a:p>
                  </a:txBody>
                  <a:tcPr marL="38116" marR="38116" marT="0" marB="0"/>
                </a:tc>
                <a:tc>
                  <a:txBody>
                    <a:bodyPr/>
                    <a:lstStyle/>
                    <a:p>
                      <a:pPr>
                        <a:lnSpc>
                          <a:spcPct val="107000"/>
                        </a:lnSpc>
                        <a:spcAft>
                          <a:spcPts val="0"/>
                        </a:spcAft>
                      </a:pPr>
                      <a:r>
                        <a:rPr lang="zh-CN" sz="1400" dirty="0">
                          <a:effectLst/>
                        </a:rPr>
                        <a:t>利益</a:t>
                      </a:r>
                      <a:endParaRPr lang="zh-CN" sz="1400" dirty="0">
                        <a:effectLst/>
                        <a:latin typeface="Calibri" panose="020F0502020204030204" pitchFamily="34" charset="0"/>
                        <a:ea typeface="宋体" panose="02010600030101010101" pitchFamily="2" charset="-122"/>
                        <a:cs typeface="Times New Roman" panose="02020603050405020304" pitchFamily="18" charset="0"/>
                      </a:endParaRPr>
                    </a:p>
                  </a:txBody>
                  <a:tcPr marL="38116" marR="38116" marT="0" marB="0"/>
                </a:tc>
                <a:extLst>
                  <a:ext uri="{0D108BD9-81ED-4DB2-BD59-A6C34878D82A}">
                    <a16:rowId xmlns:a16="http://schemas.microsoft.com/office/drawing/2014/main" val="1105808361"/>
                  </a:ext>
                </a:extLst>
              </a:tr>
              <a:tr h="991096">
                <a:tc>
                  <a:txBody>
                    <a:bodyPr/>
                    <a:lstStyle/>
                    <a:p>
                      <a:pPr>
                        <a:lnSpc>
                          <a:spcPct val="107000"/>
                        </a:lnSpc>
                        <a:spcAft>
                          <a:spcPts val="0"/>
                        </a:spcAft>
                      </a:pPr>
                      <a:r>
                        <a:rPr lang="zh-CN" sz="1400">
                          <a:effectLst/>
                        </a:rPr>
                        <a:t>客户</a:t>
                      </a:r>
                      <a:endParaRPr lang="zh-CN" sz="1400">
                        <a:effectLst/>
                        <a:latin typeface="Calibri" panose="020F0502020204030204" pitchFamily="34" charset="0"/>
                        <a:ea typeface="宋体" panose="02010600030101010101" pitchFamily="2" charset="-122"/>
                        <a:cs typeface="Times New Roman" panose="02020603050405020304" pitchFamily="18" charset="0"/>
                      </a:endParaRPr>
                    </a:p>
                  </a:txBody>
                  <a:tcPr marL="38116" marR="38116" marT="0" marB="0"/>
                </a:tc>
                <a:tc>
                  <a:txBody>
                    <a:bodyPr/>
                    <a:lstStyle/>
                    <a:p>
                      <a:pPr>
                        <a:lnSpc>
                          <a:spcPct val="107000"/>
                        </a:lnSpc>
                        <a:spcAft>
                          <a:spcPts val="0"/>
                        </a:spcAft>
                      </a:pPr>
                      <a:r>
                        <a:rPr lang="zh-CN" sz="1400">
                          <a:effectLst/>
                        </a:rPr>
                        <a:t>杨枨</a:t>
                      </a:r>
                      <a:endParaRPr lang="zh-CN" sz="1400">
                        <a:effectLst/>
                        <a:latin typeface="Calibri" panose="020F0502020204030204" pitchFamily="34" charset="0"/>
                        <a:ea typeface="宋体" panose="02010600030101010101" pitchFamily="2" charset="-122"/>
                        <a:cs typeface="Times New Roman" panose="02020603050405020304" pitchFamily="18" charset="0"/>
                      </a:endParaRPr>
                    </a:p>
                  </a:txBody>
                  <a:tcPr marL="38116" marR="38116" marT="0" marB="0"/>
                </a:tc>
                <a:tc>
                  <a:txBody>
                    <a:bodyPr/>
                    <a:lstStyle/>
                    <a:p>
                      <a:pPr>
                        <a:lnSpc>
                          <a:spcPct val="107000"/>
                        </a:lnSpc>
                        <a:spcAft>
                          <a:spcPts val="0"/>
                        </a:spcAft>
                      </a:pPr>
                      <a:r>
                        <a:rPr lang="zh-CN" sz="1400">
                          <a:effectLst/>
                        </a:rPr>
                        <a:t>项目下达者</a:t>
                      </a:r>
                      <a:endParaRPr lang="zh-CN" sz="1400">
                        <a:effectLst/>
                        <a:latin typeface="Calibri" panose="020F0502020204030204" pitchFamily="34" charset="0"/>
                        <a:ea typeface="宋体" panose="02010600030101010101" pitchFamily="2" charset="-122"/>
                        <a:cs typeface="Times New Roman" panose="02020603050405020304" pitchFamily="18" charset="0"/>
                      </a:endParaRPr>
                    </a:p>
                  </a:txBody>
                  <a:tcPr marL="38116" marR="38116" marT="0" marB="0"/>
                </a:tc>
                <a:tc>
                  <a:txBody>
                    <a:bodyPr/>
                    <a:lstStyle/>
                    <a:p>
                      <a:pPr>
                        <a:lnSpc>
                          <a:spcPct val="107000"/>
                        </a:lnSpc>
                        <a:spcAft>
                          <a:spcPts val="0"/>
                        </a:spcAft>
                      </a:pPr>
                      <a:r>
                        <a:rPr lang="zh-CN" sz="1400">
                          <a:effectLst/>
                        </a:rPr>
                        <a:t>拥有非常丰富的项目开发经验，对该项目的要求较高</a:t>
                      </a:r>
                      <a:endParaRPr lang="zh-CN" sz="1400">
                        <a:effectLst/>
                        <a:latin typeface="Calibri" panose="020F0502020204030204" pitchFamily="34" charset="0"/>
                        <a:ea typeface="宋体" panose="02010600030101010101" pitchFamily="2" charset="-122"/>
                        <a:cs typeface="Times New Roman" panose="02020603050405020304" pitchFamily="18" charset="0"/>
                      </a:endParaRPr>
                    </a:p>
                  </a:txBody>
                  <a:tcPr marL="38116" marR="38116" marT="0" marB="0"/>
                </a:tc>
                <a:tc>
                  <a:txBody>
                    <a:bodyPr/>
                    <a:lstStyle/>
                    <a:p>
                      <a:pPr>
                        <a:lnSpc>
                          <a:spcPct val="107000"/>
                        </a:lnSpc>
                        <a:spcAft>
                          <a:spcPts val="0"/>
                        </a:spcAft>
                      </a:pPr>
                      <a:r>
                        <a:rPr lang="zh-CN" sz="1400" dirty="0">
                          <a:effectLst/>
                        </a:rPr>
                        <a:t>主导整个项目大致开发方向。确定项目最后验收条件，决定系统界面布局与风格</a:t>
                      </a:r>
                      <a:endParaRPr lang="zh-CN" sz="1400" dirty="0">
                        <a:effectLst/>
                        <a:latin typeface="Calibri" panose="020F0502020204030204" pitchFamily="34" charset="0"/>
                        <a:ea typeface="宋体" panose="02010600030101010101" pitchFamily="2" charset="-122"/>
                        <a:cs typeface="Times New Roman" panose="02020603050405020304" pitchFamily="18" charset="0"/>
                      </a:endParaRPr>
                    </a:p>
                  </a:txBody>
                  <a:tcPr marL="38116" marR="38116" marT="0" marB="0"/>
                </a:tc>
                <a:tc>
                  <a:txBody>
                    <a:bodyPr/>
                    <a:lstStyle/>
                    <a:p>
                      <a:pPr>
                        <a:lnSpc>
                          <a:spcPct val="107000"/>
                        </a:lnSpc>
                        <a:spcAft>
                          <a:spcPts val="0"/>
                        </a:spcAft>
                      </a:pPr>
                      <a:r>
                        <a:rPr lang="zh-CN" sz="1400" dirty="0">
                          <a:effectLst/>
                        </a:rPr>
                        <a:t>提供自己对于系统界面风格和布局的要求，为系统应具备的或已设计的功能提出建议</a:t>
                      </a:r>
                      <a:endParaRPr lang="zh-CN" sz="1400" dirty="0">
                        <a:effectLst/>
                        <a:latin typeface="Calibri" panose="020F0502020204030204" pitchFamily="34" charset="0"/>
                        <a:ea typeface="宋体" panose="02010600030101010101" pitchFamily="2" charset="-122"/>
                        <a:cs typeface="Times New Roman" panose="02020603050405020304" pitchFamily="18" charset="0"/>
                      </a:endParaRPr>
                    </a:p>
                  </a:txBody>
                  <a:tcPr marL="38116" marR="38116" marT="0" marB="0"/>
                </a:tc>
                <a:tc>
                  <a:txBody>
                    <a:bodyPr/>
                    <a:lstStyle/>
                    <a:p>
                      <a:pPr>
                        <a:lnSpc>
                          <a:spcPct val="107000"/>
                        </a:lnSpc>
                        <a:spcAft>
                          <a:spcPts val="0"/>
                        </a:spcAft>
                      </a:pPr>
                      <a:r>
                        <a:rPr lang="zh-CN" sz="1400">
                          <a:effectLst/>
                        </a:rPr>
                        <a:t>最终项目成果的拥有者</a:t>
                      </a:r>
                      <a:endParaRPr lang="zh-CN" sz="1400">
                        <a:effectLst/>
                        <a:latin typeface="Calibri" panose="020F0502020204030204" pitchFamily="34" charset="0"/>
                        <a:ea typeface="宋体" panose="02010600030101010101" pitchFamily="2" charset="-122"/>
                        <a:cs typeface="Times New Roman" panose="02020603050405020304" pitchFamily="18" charset="0"/>
                      </a:endParaRPr>
                    </a:p>
                  </a:txBody>
                  <a:tcPr marL="38116" marR="38116" marT="0" marB="0"/>
                </a:tc>
                <a:extLst>
                  <a:ext uri="{0D108BD9-81ED-4DB2-BD59-A6C34878D82A}">
                    <a16:rowId xmlns:a16="http://schemas.microsoft.com/office/drawing/2014/main" val="3917047786"/>
                  </a:ext>
                </a:extLst>
              </a:tr>
              <a:tr h="791691">
                <a:tc>
                  <a:txBody>
                    <a:bodyPr/>
                    <a:lstStyle/>
                    <a:p>
                      <a:pPr>
                        <a:lnSpc>
                          <a:spcPct val="107000"/>
                        </a:lnSpc>
                        <a:spcAft>
                          <a:spcPts val="0"/>
                        </a:spcAft>
                      </a:pPr>
                      <a:r>
                        <a:rPr lang="zh-CN" sz="1400">
                          <a:effectLst/>
                        </a:rPr>
                        <a:t>教师用户</a:t>
                      </a:r>
                      <a:endParaRPr lang="zh-CN" sz="1400">
                        <a:effectLst/>
                        <a:latin typeface="Calibri" panose="020F0502020204030204" pitchFamily="34" charset="0"/>
                        <a:ea typeface="宋体" panose="02010600030101010101" pitchFamily="2" charset="-122"/>
                        <a:cs typeface="Times New Roman" panose="02020603050405020304" pitchFamily="18" charset="0"/>
                      </a:endParaRPr>
                    </a:p>
                  </a:txBody>
                  <a:tcPr marL="38116" marR="38116" marT="0" marB="0"/>
                </a:tc>
                <a:tc>
                  <a:txBody>
                    <a:bodyPr/>
                    <a:lstStyle/>
                    <a:p>
                      <a:pPr>
                        <a:lnSpc>
                          <a:spcPct val="107000"/>
                        </a:lnSpc>
                        <a:spcAft>
                          <a:spcPts val="0"/>
                        </a:spcAft>
                      </a:pPr>
                      <a:r>
                        <a:rPr lang="zh-CN" sz="1400">
                          <a:effectLst/>
                        </a:rPr>
                        <a:t>杨枨</a:t>
                      </a:r>
                      <a:endParaRPr lang="zh-CN" sz="1400">
                        <a:effectLst/>
                        <a:latin typeface="Calibri" panose="020F0502020204030204" pitchFamily="34" charset="0"/>
                        <a:ea typeface="宋体" panose="02010600030101010101" pitchFamily="2" charset="-122"/>
                        <a:cs typeface="Times New Roman" panose="02020603050405020304" pitchFamily="18" charset="0"/>
                      </a:endParaRPr>
                    </a:p>
                  </a:txBody>
                  <a:tcPr marL="38116" marR="38116" marT="0" marB="0"/>
                </a:tc>
                <a:tc>
                  <a:txBody>
                    <a:bodyPr/>
                    <a:lstStyle/>
                    <a:p>
                      <a:pPr>
                        <a:lnSpc>
                          <a:spcPct val="107000"/>
                        </a:lnSpc>
                        <a:spcAft>
                          <a:spcPts val="0"/>
                        </a:spcAft>
                      </a:pPr>
                      <a:r>
                        <a:rPr lang="zh-CN" sz="1400">
                          <a:effectLst/>
                        </a:rPr>
                        <a:t>教师用户代表</a:t>
                      </a:r>
                      <a:endParaRPr lang="zh-CN" sz="1400">
                        <a:effectLst/>
                        <a:latin typeface="Calibri" panose="020F0502020204030204" pitchFamily="34" charset="0"/>
                        <a:ea typeface="宋体" panose="02010600030101010101" pitchFamily="2" charset="-122"/>
                        <a:cs typeface="Times New Roman" panose="02020603050405020304" pitchFamily="18" charset="0"/>
                      </a:endParaRPr>
                    </a:p>
                  </a:txBody>
                  <a:tcPr marL="38116" marR="38116" marT="0" marB="0"/>
                </a:tc>
                <a:tc>
                  <a:txBody>
                    <a:bodyPr/>
                    <a:lstStyle/>
                    <a:p>
                      <a:pPr>
                        <a:lnSpc>
                          <a:spcPct val="107000"/>
                        </a:lnSpc>
                        <a:spcAft>
                          <a:spcPts val="0"/>
                        </a:spcAft>
                      </a:pPr>
                      <a:r>
                        <a:rPr lang="zh-CN" sz="1400">
                          <a:effectLst/>
                        </a:rPr>
                        <a:t>软件工程专业优秀教师，拥有丰富的软件工程系列课程的教学经验</a:t>
                      </a:r>
                      <a:endParaRPr lang="zh-CN" sz="1400">
                        <a:effectLst/>
                        <a:latin typeface="Calibri" panose="020F0502020204030204" pitchFamily="34" charset="0"/>
                        <a:ea typeface="宋体" panose="02010600030101010101" pitchFamily="2" charset="-122"/>
                        <a:cs typeface="Times New Roman" panose="02020603050405020304" pitchFamily="18" charset="0"/>
                      </a:endParaRPr>
                    </a:p>
                  </a:txBody>
                  <a:tcPr marL="38116" marR="38116" marT="0" marB="0"/>
                </a:tc>
                <a:tc>
                  <a:txBody>
                    <a:bodyPr/>
                    <a:lstStyle/>
                    <a:p>
                      <a:pPr>
                        <a:lnSpc>
                          <a:spcPct val="107000"/>
                        </a:lnSpc>
                        <a:spcAft>
                          <a:spcPts val="0"/>
                        </a:spcAft>
                      </a:pPr>
                      <a:r>
                        <a:rPr lang="zh-CN" sz="1400">
                          <a:effectLst/>
                        </a:rPr>
                        <a:t>主导本系统教师用户功能点的取舍。</a:t>
                      </a:r>
                      <a:endParaRPr lang="zh-CN" sz="1400">
                        <a:effectLst/>
                        <a:latin typeface="Calibri" panose="020F0502020204030204" pitchFamily="34" charset="0"/>
                        <a:ea typeface="宋体" panose="02010600030101010101" pitchFamily="2" charset="-122"/>
                        <a:cs typeface="Times New Roman" panose="02020603050405020304" pitchFamily="18" charset="0"/>
                      </a:endParaRPr>
                    </a:p>
                  </a:txBody>
                  <a:tcPr marL="38116" marR="38116" marT="0" marB="0"/>
                </a:tc>
                <a:tc>
                  <a:txBody>
                    <a:bodyPr/>
                    <a:lstStyle/>
                    <a:p>
                      <a:pPr>
                        <a:lnSpc>
                          <a:spcPct val="107000"/>
                        </a:lnSpc>
                        <a:spcAft>
                          <a:spcPts val="0"/>
                        </a:spcAft>
                      </a:pPr>
                      <a:r>
                        <a:rPr lang="zh-CN" sz="1400">
                          <a:effectLst/>
                        </a:rPr>
                        <a:t>根据初步拟定的教师用例，向项目组提供关于教师用户的相关功能点。</a:t>
                      </a:r>
                      <a:endParaRPr lang="zh-CN" sz="1400">
                        <a:effectLst/>
                        <a:latin typeface="Calibri" panose="020F0502020204030204" pitchFamily="34" charset="0"/>
                        <a:ea typeface="宋体" panose="02010600030101010101" pitchFamily="2" charset="-122"/>
                        <a:cs typeface="Times New Roman" panose="02020603050405020304" pitchFamily="18" charset="0"/>
                      </a:endParaRPr>
                    </a:p>
                  </a:txBody>
                  <a:tcPr marL="38116" marR="38116" marT="0" marB="0"/>
                </a:tc>
                <a:tc>
                  <a:txBody>
                    <a:bodyPr/>
                    <a:lstStyle/>
                    <a:p>
                      <a:pPr>
                        <a:lnSpc>
                          <a:spcPct val="107000"/>
                        </a:lnSpc>
                        <a:spcAft>
                          <a:spcPts val="0"/>
                        </a:spcAft>
                      </a:pPr>
                      <a:r>
                        <a:rPr lang="zh-CN" sz="1400" dirty="0">
                          <a:effectLst/>
                        </a:rPr>
                        <a:t>完成的系统将尽可能地满足其关于教师功能方面的需求。</a:t>
                      </a:r>
                      <a:endParaRPr lang="zh-CN" sz="1400" dirty="0">
                        <a:effectLst/>
                        <a:latin typeface="Calibri" panose="020F0502020204030204" pitchFamily="34" charset="0"/>
                        <a:ea typeface="宋体" panose="02010600030101010101" pitchFamily="2" charset="-122"/>
                        <a:cs typeface="Times New Roman" panose="02020603050405020304" pitchFamily="18" charset="0"/>
                      </a:endParaRPr>
                    </a:p>
                  </a:txBody>
                  <a:tcPr marL="38116" marR="38116" marT="0" marB="0"/>
                </a:tc>
                <a:extLst>
                  <a:ext uri="{0D108BD9-81ED-4DB2-BD59-A6C34878D82A}">
                    <a16:rowId xmlns:a16="http://schemas.microsoft.com/office/drawing/2014/main" val="1004724364"/>
                  </a:ext>
                </a:extLst>
              </a:tr>
              <a:tr h="791691">
                <a:tc>
                  <a:txBody>
                    <a:bodyPr/>
                    <a:lstStyle/>
                    <a:p>
                      <a:pPr>
                        <a:lnSpc>
                          <a:spcPct val="107000"/>
                        </a:lnSpc>
                        <a:spcAft>
                          <a:spcPts val="0"/>
                        </a:spcAft>
                      </a:pPr>
                      <a:r>
                        <a:rPr lang="zh-CN" sz="1400">
                          <a:effectLst/>
                        </a:rPr>
                        <a:t>学生用户</a:t>
                      </a:r>
                      <a:endParaRPr lang="zh-CN" sz="1400">
                        <a:effectLst/>
                        <a:latin typeface="Calibri" panose="020F0502020204030204" pitchFamily="34" charset="0"/>
                        <a:ea typeface="宋体" panose="02010600030101010101" pitchFamily="2" charset="-122"/>
                        <a:cs typeface="Times New Roman" panose="02020603050405020304" pitchFamily="18" charset="0"/>
                      </a:endParaRPr>
                    </a:p>
                  </a:txBody>
                  <a:tcPr marL="38116" marR="38116" marT="0" marB="0"/>
                </a:tc>
                <a:tc>
                  <a:txBody>
                    <a:bodyPr/>
                    <a:lstStyle/>
                    <a:p>
                      <a:pPr>
                        <a:lnSpc>
                          <a:spcPct val="107000"/>
                        </a:lnSpc>
                        <a:spcAft>
                          <a:spcPts val="0"/>
                        </a:spcAft>
                      </a:pPr>
                      <a:r>
                        <a:rPr lang="zh-CN" sz="1400">
                          <a:effectLst/>
                        </a:rPr>
                        <a:t>王飞刚</a:t>
                      </a:r>
                      <a:endParaRPr lang="zh-CN" sz="1400">
                        <a:effectLst/>
                        <a:latin typeface="Calibri" panose="020F0502020204030204" pitchFamily="34" charset="0"/>
                        <a:ea typeface="宋体" panose="02010600030101010101" pitchFamily="2" charset="-122"/>
                        <a:cs typeface="Times New Roman" panose="02020603050405020304" pitchFamily="18" charset="0"/>
                      </a:endParaRPr>
                    </a:p>
                  </a:txBody>
                  <a:tcPr marL="38116" marR="38116" marT="0" marB="0"/>
                </a:tc>
                <a:tc>
                  <a:txBody>
                    <a:bodyPr/>
                    <a:lstStyle/>
                    <a:p>
                      <a:pPr>
                        <a:lnSpc>
                          <a:spcPct val="107000"/>
                        </a:lnSpc>
                        <a:spcAft>
                          <a:spcPts val="0"/>
                        </a:spcAft>
                      </a:pPr>
                      <a:r>
                        <a:rPr lang="zh-CN" sz="1400">
                          <a:effectLst/>
                        </a:rPr>
                        <a:t>学生用户代表</a:t>
                      </a:r>
                      <a:endParaRPr lang="zh-CN" sz="1400">
                        <a:effectLst/>
                        <a:latin typeface="Calibri" panose="020F0502020204030204" pitchFamily="34" charset="0"/>
                        <a:ea typeface="宋体" panose="02010600030101010101" pitchFamily="2" charset="-122"/>
                        <a:cs typeface="Times New Roman" panose="02020603050405020304" pitchFamily="18" charset="0"/>
                      </a:endParaRPr>
                    </a:p>
                  </a:txBody>
                  <a:tcPr marL="38116" marR="38116" marT="0" marB="0"/>
                </a:tc>
                <a:tc>
                  <a:txBody>
                    <a:bodyPr/>
                    <a:lstStyle/>
                    <a:p>
                      <a:pPr>
                        <a:lnSpc>
                          <a:spcPct val="107000"/>
                        </a:lnSpc>
                        <a:spcAft>
                          <a:spcPts val="0"/>
                        </a:spcAft>
                      </a:pPr>
                      <a:r>
                        <a:rPr lang="zh-CN" sz="1400">
                          <a:effectLst/>
                        </a:rPr>
                        <a:t>浙江大学城市学院软件工程专业学生，渴望与同学老师进行专业知识的交流，对该类型的教学辅助系统有一定的需求。</a:t>
                      </a:r>
                      <a:endParaRPr lang="zh-CN" sz="1400">
                        <a:effectLst/>
                        <a:latin typeface="Calibri" panose="020F0502020204030204" pitchFamily="34" charset="0"/>
                        <a:ea typeface="宋体" panose="02010600030101010101" pitchFamily="2" charset="-122"/>
                        <a:cs typeface="Times New Roman" panose="02020603050405020304" pitchFamily="18" charset="0"/>
                      </a:endParaRPr>
                    </a:p>
                  </a:txBody>
                  <a:tcPr marL="38116" marR="38116" marT="0" marB="0"/>
                </a:tc>
                <a:tc>
                  <a:txBody>
                    <a:bodyPr/>
                    <a:lstStyle/>
                    <a:p>
                      <a:pPr>
                        <a:lnSpc>
                          <a:spcPct val="107000"/>
                        </a:lnSpc>
                        <a:spcAft>
                          <a:spcPts val="0"/>
                        </a:spcAft>
                      </a:pPr>
                      <a:r>
                        <a:rPr lang="zh-CN" sz="1400">
                          <a:effectLst/>
                        </a:rPr>
                        <a:t>主导本系统学生用户功能点的取舍。</a:t>
                      </a:r>
                      <a:endParaRPr lang="zh-CN" sz="1400">
                        <a:effectLst/>
                        <a:latin typeface="Calibri" panose="020F0502020204030204" pitchFamily="34" charset="0"/>
                        <a:ea typeface="宋体" panose="02010600030101010101" pitchFamily="2" charset="-122"/>
                        <a:cs typeface="Times New Roman" panose="02020603050405020304" pitchFamily="18" charset="0"/>
                      </a:endParaRPr>
                    </a:p>
                  </a:txBody>
                  <a:tcPr marL="38116" marR="38116" marT="0" marB="0"/>
                </a:tc>
                <a:tc>
                  <a:txBody>
                    <a:bodyPr/>
                    <a:lstStyle/>
                    <a:p>
                      <a:pPr>
                        <a:lnSpc>
                          <a:spcPct val="107000"/>
                        </a:lnSpc>
                        <a:spcAft>
                          <a:spcPts val="0"/>
                        </a:spcAft>
                      </a:pPr>
                      <a:r>
                        <a:rPr lang="zh-CN" sz="1400" dirty="0">
                          <a:effectLst/>
                        </a:rPr>
                        <a:t>根据初步拟定的学生用例，向项目组提供关于学生用户的相关功能点。</a:t>
                      </a:r>
                      <a:endParaRPr lang="zh-CN" sz="1400" dirty="0">
                        <a:effectLst/>
                        <a:latin typeface="Calibri" panose="020F0502020204030204" pitchFamily="34" charset="0"/>
                        <a:ea typeface="宋体" panose="02010600030101010101" pitchFamily="2" charset="-122"/>
                        <a:cs typeface="Times New Roman" panose="02020603050405020304" pitchFamily="18" charset="0"/>
                      </a:endParaRPr>
                    </a:p>
                  </a:txBody>
                  <a:tcPr marL="38116" marR="38116" marT="0" marB="0"/>
                </a:tc>
                <a:tc>
                  <a:txBody>
                    <a:bodyPr/>
                    <a:lstStyle/>
                    <a:p>
                      <a:pPr>
                        <a:lnSpc>
                          <a:spcPct val="107000"/>
                        </a:lnSpc>
                        <a:spcAft>
                          <a:spcPts val="0"/>
                        </a:spcAft>
                      </a:pPr>
                      <a:r>
                        <a:rPr lang="zh-CN" sz="1400">
                          <a:effectLst/>
                        </a:rPr>
                        <a:t>完成的系统将尽可能地满足其关于学生功能方面的需求。</a:t>
                      </a:r>
                      <a:endParaRPr lang="zh-CN" sz="1400">
                        <a:effectLst/>
                        <a:latin typeface="Calibri" panose="020F0502020204030204" pitchFamily="34" charset="0"/>
                        <a:ea typeface="宋体" panose="02010600030101010101" pitchFamily="2" charset="-122"/>
                        <a:cs typeface="Times New Roman" panose="02020603050405020304" pitchFamily="18" charset="0"/>
                      </a:endParaRPr>
                    </a:p>
                  </a:txBody>
                  <a:tcPr marL="38116" marR="38116" marT="0" marB="0"/>
                </a:tc>
                <a:extLst>
                  <a:ext uri="{0D108BD9-81ED-4DB2-BD59-A6C34878D82A}">
                    <a16:rowId xmlns:a16="http://schemas.microsoft.com/office/drawing/2014/main" val="2674064398"/>
                  </a:ext>
                </a:extLst>
              </a:tr>
              <a:tr h="791691">
                <a:tc>
                  <a:txBody>
                    <a:bodyPr/>
                    <a:lstStyle/>
                    <a:p>
                      <a:pPr>
                        <a:lnSpc>
                          <a:spcPct val="107000"/>
                        </a:lnSpc>
                        <a:spcAft>
                          <a:spcPts val="0"/>
                        </a:spcAft>
                      </a:pPr>
                      <a:r>
                        <a:rPr lang="zh-CN" sz="1400">
                          <a:effectLst/>
                        </a:rPr>
                        <a:t>游客用户</a:t>
                      </a:r>
                      <a:endParaRPr lang="zh-CN" sz="1400">
                        <a:effectLst/>
                        <a:latin typeface="Calibri" panose="020F0502020204030204" pitchFamily="34" charset="0"/>
                        <a:ea typeface="宋体" panose="02010600030101010101" pitchFamily="2" charset="-122"/>
                        <a:cs typeface="Times New Roman" panose="02020603050405020304" pitchFamily="18" charset="0"/>
                      </a:endParaRPr>
                    </a:p>
                  </a:txBody>
                  <a:tcPr marL="38116" marR="38116" marT="0" marB="0"/>
                </a:tc>
                <a:tc>
                  <a:txBody>
                    <a:bodyPr/>
                    <a:lstStyle/>
                    <a:p>
                      <a:pPr>
                        <a:lnSpc>
                          <a:spcPct val="107000"/>
                        </a:lnSpc>
                        <a:spcAft>
                          <a:spcPts val="0"/>
                        </a:spcAft>
                      </a:pPr>
                      <a:r>
                        <a:rPr lang="zh-CN" sz="1400">
                          <a:effectLst/>
                        </a:rPr>
                        <a:t>冯炫霖</a:t>
                      </a:r>
                      <a:endParaRPr lang="zh-CN" sz="1400">
                        <a:effectLst/>
                        <a:latin typeface="Calibri" panose="020F0502020204030204" pitchFamily="34" charset="0"/>
                        <a:ea typeface="宋体" panose="02010600030101010101" pitchFamily="2" charset="-122"/>
                        <a:cs typeface="Times New Roman" panose="02020603050405020304" pitchFamily="18" charset="0"/>
                      </a:endParaRPr>
                    </a:p>
                  </a:txBody>
                  <a:tcPr marL="38116" marR="38116" marT="0" marB="0"/>
                </a:tc>
                <a:tc>
                  <a:txBody>
                    <a:bodyPr/>
                    <a:lstStyle/>
                    <a:p>
                      <a:pPr>
                        <a:lnSpc>
                          <a:spcPct val="107000"/>
                        </a:lnSpc>
                        <a:spcAft>
                          <a:spcPts val="0"/>
                        </a:spcAft>
                      </a:pPr>
                      <a:r>
                        <a:rPr lang="zh-CN" sz="1400">
                          <a:effectLst/>
                        </a:rPr>
                        <a:t>游客用户代表</a:t>
                      </a:r>
                      <a:endParaRPr lang="zh-CN" sz="1400">
                        <a:effectLst/>
                        <a:latin typeface="Calibri" panose="020F0502020204030204" pitchFamily="34" charset="0"/>
                        <a:ea typeface="宋体" panose="02010600030101010101" pitchFamily="2" charset="-122"/>
                        <a:cs typeface="Times New Roman" panose="02020603050405020304" pitchFamily="18" charset="0"/>
                      </a:endParaRPr>
                    </a:p>
                  </a:txBody>
                  <a:tcPr marL="38116" marR="38116" marT="0" marB="0"/>
                </a:tc>
                <a:tc>
                  <a:txBody>
                    <a:bodyPr/>
                    <a:lstStyle/>
                    <a:p>
                      <a:pPr>
                        <a:lnSpc>
                          <a:spcPct val="107000"/>
                        </a:lnSpc>
                        <a:spcAft>
                          <a:spcPts val="0"/>
                        </a:spcAft>
                      </a:pPr>
                      <a:r>
                        <a:rPr lang="zh-CN" sz="1400" dirty="0">
                          <a:effectLst/>
                        </a:rPr>
                        <a:t>浙江大学城市学院学生，对软件工程和计算机相关专业感兴趣，希望能借助一个交流软件工程专业知识的平台来获取相关信息</a:t>
                      </a:r>
                      <a:endParaRPr lang="zh-CN" sz="1400" dirty="0">
                        <a:effectLst/>
                        <a:latin typeface="Calibri" panose="020F0502020204030204" pitchFamily="34" charset="0"/>
                        <a:ea typeface="宋体" panose="02010600030101010101" pitchFamily="2" charset="-122"/>
                        <a:cs typeface="Times New Roman" panose="02020603050405020304" pitchFamily="18" charset="0"/>
                      </a:endParaRPr>
                    </a:p>
                  </a:txBody>
                  <a:tcPr marL="38116" marR="38116" marT="0" marB="0"/>
                </a:tc>
                <a:tc>
                  <a:txBody>
                    <a:bodyPr/>
                    <a:lstStyle/>
                    <a:p>
                      <a:pPr>
                        <a:lnSpc>
                          <a:spcPct val="107000"/>
                        </a:lnSpc>
                        <a:spcAft>
                          <a:spcPts val="0"/>
                        </a:spcAft>
                      </a:pPr>
                      <a:r>
                        <a:rPr lang="zh-CN" sz="1400" dirty="0">
                          <a:effectLst/>
                        </a:rPr>
                        <a:t>辅助本系统游客用户功能点的取舍。</a:t>
                      </a:r>
                      <a:endParaRPr lang="zh-CN" sz="1400" dirty="0">
                        <a:effectLst/>
                        <a:latin typeface="Calibri" panose="020F0502020204030204" pitchFamily="34" charset="0"/>
                        <a:ea typeface="宋体" panose="02010600030101010101" pitchFamily="2" charset="-122"/>
                        <a:cs typeface="Times New Roman" panose="02020603050405020304" pitchFamily="18" charset="0"/>
                      </a:endParaRPr>
                    </a:p>
                  </a:txBody>
                  <a:tcPr marL="38116" marR="38116" marT="0" marB="0"/>
                </a:tc>
                <a:tc>
                  <a:txBody>
                    <a:bodyPr/>
                    <a:lstStyle/>
                    <a:p>
                      <a:pPr>
                        <a:lnSpc>
                          <a:spcPct val="107000"/>
                        </a:lnSpc>
                        <a:spcAft>
                          <a:spcPts val="0"/>
                        </a:spcAft>
                      </a:pPr>
                      <a:r>
                        <a:rPr lang="zh-CN" sz="1400" dirty="0">
                          <a:effectLst/>
                        </a:rPr>
                        <a:t>根据初步拟定的游客用例，向项目组提供关于游客用户的相关功能点。</a:t>
                      </a:r>
                      <a:endParaRPr lang="zh-CN" sz="1400" dirty="0">
                        <a:effectLst/>
                        <a:latin typeface="Calibri" panose="020F0502020204030204" pitchFamily="34" charset="0"/>
                        <a:ea typeface="宋体" panose="02010600030101010101" pitchFamily="2" charset="-122"/>
                        <a:cs typeface="Times New Roman" panose="02020603050405020304" pitchFamily="18" charset="0"/>
                      </a:endParaRPr>
                    </a:p>
                  </a:txBody>
                  <a:tcPr marL="38116" marR="38116" marT="0" marB="0"/>
                </a:tc>
                <a:tc>
                  <a:txBody>
                    <a:bodyPr/>
                    <a:lstStyle/>
                    <a:p>
                      <a:pPr>
                        <a:lnSpc>
                          <a:spcPct val="107000"/>
                        </a:lnSpc>
                        <a:spcAft>
                          <a:spcPts val="0"/>
                        </a:spcAft>
                      </a:pPr>
                      <a:r>
                        <a:rPr lang="zh-CN" sz="1400">
                          <a:effectLst/>
                        </a:rPr>
                        <a:t>完成的系统将尽可能地满足其关于游客功能方面的需求。</a:t>
                      </a:r>
                      <a:endParaRPr lang="zh-CN" sz="1400">
                        <a:effectLst/>
                        <a:latin typeface="Calibri" panose="020F0502020204030204" pitchFamily="34" charset="0"/>
                        <a:ea typeface="宋体" panose="02010600030101010101" pitchFamily="2" charset="-122"/>
                        <a:cs typeface="Times New Roman" panose="02020603050405020304" pitchFamily="18" charset="0"/>
                      </a:endParaRPr>
                    </a:p>
                  </a:txBody>
                  <a:tcPr marL="38116" marR="38116" marT="0" marB="0"/>
                </a:tc>
                <a:extLst>
                  <a:ext uri="{0D108BD9-81ED-4DB2-BD59-A6C34878D82A}">
                    <a16:rowId xmlns:a16="http://schemas.microsoft.com/office/drawing/2014/main" val="3095768954"/>
                  </a:ext>
                </a:extLst>
              </a:tr>
              <a:tr h="791691">
                <a:tc>
                  <a:txBody>
                    <a:bodyPr/>
                    <a:lstStyle/>
                    <a:p>
                      <a:pPr>
                        <a:lnSpc>
                          <a:spcPct val="107000"/>
                        </a:lnSpc>
                        <a:spcAft>
                          <a:spcPts val="0"/>
                        </a:spcAft>
                      </a:pPr>
                      <a:r>
                        <a:rPr lang="zh-CN" sz="1400">
                          <a:effectLst/>
                        </a:rPr>
                        <a:t>管理员</a:t>
                      </a:r>
                      <a:endParaRPr lang="zh-CN" sz="1400">
                        <a:effectLst/>
                        <a:latin typeface="Calibri" panose="020F0502020204030204" pitchFamily="34" charset="0"/>
                        <a:ea typeface="宋体" panose="02010600030101010101" pitchFamily="2" charset="-122"/>
                        <a:cs typeface="Times New Roman" panose="02020603050405020304" pitchFamily="18" charset="0"/>
                      </a:endParaRPr>
                    </a:p>
                  </a:txBody>
                  <a:tcPr marL="38116" marR="38116" marT="0" marB="0"/>
                </a:tc>
                <a:tc>
                  <a:txBody>
                    <a:bodyPr/>
                    <a:lstStyle/>
                    <a:p>
                      <a:pPr>
                        <a:lnSpc>
                          <a:spcPct val="107000"/>
                        </a:lnSpc>
                        <a:spcAft>
                          <a:spcPts val="0"/>
                        </a:spcAft>
                      </a:pPr>
                      <a:r>
                        <a:rPr lang="zh-CN" sz="1400">
                          <a:effectLst/>
                        </a:rPr>
                        <a:t>陈尚辉</a:t>
                      </a:r>
                      <a:endParaRPr lang="zh-CN" sz="1400">
                        <a:effectLst/>
                        <a:latin typeface="Calibri" panose="020F0502020204030204" pitchFamily="34" charset="0"/>
                        <a:ea typeface="宋体" panose="02010600030101010101" pitchFamily="2" charset="-122"/>
                        <a:cs typeface="Times New Roman" panose="02020603050405020304" pitchFamily="18" charset="0"/>
                      </a:endParaRPr>
                    </a:p>
                  </a:txBody>
                  <a:tcPr marL="38116" marR="38116" marT="0" marB="0"/>
                </a:tc>
                <a:tc>
                  <a:txBody>
                    <a:bodyPr/>
                    <a:lstStyle/>
                    <a:p>
                      <a:pPr>
                        <a:lnSpc>
                          <a:spcPct val="107000"/>
                        </a:lnSpc>
                        <a:spcAft>
                          <a:spcPts val="0"/>
                        </a:spcAft>
                      </a:pPr>
                      <a:r>
                        <a:rPr lang="zh-CN" sz="1400">
                          <a:effectLst/>
                        </a:rPr>
                        <a:t>管理员用户代表</a:t>
                      </a:r>
                      <a:endParaRPr lang="zh-CN" sz="1400">
                        <a:effectLst/>
                        <a:latin typeface="Calibri" panose="020F0502020204030204" pitchFamily="34" charset="0"/>
                        <a:ea typeface="宋体" panose="02010600030101010101" pitchFamily="2" charset="-122"/>
                        <a:cs typeface="Times New Roman" panose="02020603050405020304" pitchFamily="18" charset="0"/>
                      </a:endParaRPr>
                    </a:p>
                  </a:txBody>
                  <a:tcPr marL="38116" marR="38116" marT="0" marB="0"/>
                </a:tc>
                <a:tc>
                  <a:txBody>
                    <a:bodyPr/>
                    <a:lstStyle/>
                    <a:p>
                      <a:pPr>
                        <a:lnSpc>
                          <a:spcPct val="107000"/>
                        </a:lnSpc>
                        <a:spcAft>
                          <a:spcPts val="0"/>
                        </a:spcAft>
                      </a:pPr>
                      <a:r>
                        <a:rPr lang="zh-CN" sz="1400">
                          <a:effectLst/>
                        </a:rPr>
                        <a:t>浙江大学城市学院软件工程专业学生，有该项目的开发经验，由项目下达者指定其作为系统的管理员用户代表</a:t>
                      </a:r>
                      <a:endParaRPr lang="zh-CN" sz="1400">
                        <a:effectLst/>
                        <a:latin typeface="Calibri" panose="020F0502020204030204" pitchFamily="34" charset="0"/>
                        <a:ea typeface="宋体" panose="02010600030101010101" pitchFamily="2" charset="-122"/>
                        <a:cs typeface="Times New Roman" panose="02020603050405020304" pitchFamily="18" charset="0"/>
                      </a:endParaRPr>
                    </a:p>
                  </a:txBody>
                  <a:tcPr marL="38116" marR="38116" marT="0" marB="0"/>
                </a:tc>
                <a:tc>
                  <a:txBody>
                    <a:bodyPr/>
                    <a:lstStyle/>
                    <a:p>
                      <a:pPr>
                        <a:lnSpc>
                          <a:spcPct val="107000"/>
                        </a:lnSpc>
                        <a:spcAft>
                          <a:spcPts val="0"/>
                        </a:spcAft>
                      </a:pPr>
                      <a:r>
                        <a:rPr lang="zh-CN" sz="1400">
                          <a:effectLst/>
                        </a:rPr>
                        <a:t>主导本系统管理员用户功能点的取舍。</a:t>
                      </a:r>
                      <a:endParaRPr lang="zh-CN" sz="1400">
                        <a:effectLst/>
                        <a:latin typeface="Calibri" panose="020F0502020204030204" pitchFamily="34" charset="0"/>
                        <a:ea typeface="宋体" panose="02010600030101010101" pitchFamily="2" charset="-122"/>
                        <a:cs typeface="Times New Roman" panose="02020603050405020304" pitchFamily="18" charset="0"/>
                      </a:endParaRPr>
                    </a:p>
                  </a:txBody>
                  <a:tcPr marL="38116" marR="38116" marT="0" marB="0"/>
                </a:tc>
                <a:tc>
                  <a:txBody>
                    <a:bodyPr/>
                    <a:lstStyle/>
                    <a:p>
                      <a:pPr>
                        <a:lnSpc>
                          <a:spcPct val="107000"/>
                        </a:lnSpc>
                        <a:spcAft>
                          <a:spcPts val="0"/>
                        </a:spcAft>
                      </a:pPr>
                      <a:r>
                        <a:rPr lang="zh-CN" sz="1400">
                          <a:effectLst/>
                        </a:rPr>
                        <a:t>根据初步拟定的管理员用例，向项目组提供关于管理员用户的相关功能点。</a:t>
                      </a:r>
                      <a:endParaRPr lang="zh-CN" sz="1400">
                        <a:effectLst/>
                        <a:latin typeface="Calibri" panose="020F0502020204030204" pitchFamily="34" charset="0"/>
                        <a:ea typeface="宋体" panose="02010600030101010101" pitchFamily="2" charset="-122"/>
                        <a:cs typeface="Times New Roman" panose="02020603050405020304" pitchFamily="18" charset="0"/>
                      </a:endParaRPr>
                    </a:p>
                  </a:txBody>
                  <a:tcPr marL="38116" marR="38116" marT="0" marB="0"/>
                </a:tc>
                <a:tc>
                  <a:txBody>
                    <a:bodyPr/>
                    <a:lstStyle/>
                    <a:p>
                      <a:pPr>
                        <a:lnSpc>
                          <a:spcPct val="107000"/>
                        </a:lnSpc>
                        <a:spcAft>
                          <a:spcPts val="0"/>
                        </a:spcAft>
                      </a:pPr>
                      <a:r>
                        <a:rPr lang="zh-CN" sz="1400" dirty="0">
                          <a:effectLst/>
                        </a:rPr>
                        <a:t>完成的系统将尽可能地满足其关于管理员功能方面的需求。</a:t>
                      </a:r>
                      <a:endParaRPr lang="zh-CN" sz="1400" dirty="0">
                        <a:effectLst/>
                        <a:latin typeface="Calibri" panose="020F0502020204030204" pitchFamily="34" charset="0"/>
                        <a:ea typeface="宋体" panose="02010600030101010101" pitchFamily="2" charset="-122"/>
                        <a:cs typeface="Times New Roman" panose="02020603050405020304" pitchFamily="18" charset="0"/>
                      </a:endParaRPr>
                    </a:p>
                  </a:txBody>
                  <a:tcPr marL="38116" marR="38116" marT="0" marB="0"/>
                </a:tc>
                <a:extLst>
                  <a:ext uri="{0D108BD9-81ED-4DB2-BD59-A6C34878D82A}">
                    <a16:rowId xmlns:a16="http://schemas.microsoft.com/office/drawing/2014/main" val="1939908537"/>
                  </a:ext>
                </a:extLst>
              </a:tr>
            </a:tbl>
          </a:graphicData>
        </a:graphic>
      </p:graphicFrame>
    </p:spTree>
    <p:extLst>
      <p:ext uri="{BB962C8B-B14F-4D97-AF65-F5344CB8AC3E}">
        <p14:creationId xmlns:p14="http://schemas.microsoft.com/office/powerpoint/2010/main" val="565319981"/>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418</TotalTime>
  <Words>2360</Words>
  <Application>Microsoft Office PowerPoint</Application>
  <PresentationFormat>宽屏</PresentationFormat>
  <Paragraphs>433</Paragraphs>
  <Slides>49</Slides>
  <Notes>26</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49</vt:i4>
      </vt:variant>
    </vt:vector>
  </HeadingPairs>
  <TitlesOfParts>
    <vt:vector size="60" baseType="lpstr">
      <vt:lpstr>Microsoft JhengHei</vt:lpstr>
      <vt:lpstr>等线</vt:lpstr>
      <vt:lpstr>方正姚体</vt:lpstr>
      <vt:lpstr>宋体</vt:lpstr>
      <vt:lpstr>微软雅黑</vt:lpstr>
      <vt:lpstr>幼圆</vt:lpstr>
      <vt:lpstr>Arial</vt:lpstr>
      <vt:lpstr>BrowalliaUPC</vt:lpstr>
      <vt:lpstr>Calibri</vt:lpstr>
      <vt:lpstr>Calibri Light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hongshao</dc:creator>
  <cp:lastModifiedBy>John</cp:lastModifiedBy>
  <cp:revision>53</cp:revision>
  <dcterms:created xsi:type="dcterms:W3CDTF">2017-10-07T02:16:00Z</dcterms:created>
  <dcterms:modified xsi:type="dcterms:W3CDTF">2019-01-01T13:58:39Z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2052-10.1.0.7022</vt:lpwstr>
  </property>
</Properties>
</file>